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-228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8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7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1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4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7724A-5636-4E1E-9747-E5D62F2A6E0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2E28-8FA5-4935-91CF-BF6B5E917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Relationship Id="rId9" Type="http://schemas.openxmlformats.org/officeDocument/2006/relationships/tags" Target="../tags/tag28.xml"/><Relationship Id="rId10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Introduction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Important to compute the SVD quickly and accurately.</a:t>
            </a:r>
          </a:p>
          <a:p>
            <a:r>
              <a:rPr lang="en-US" sz="3200" dirty="0" smtClean="0"/>
              <a:t>Algorithms discussed:</a:t>
            </a:r>
          </a:p>
          <a:p>
            <a:pPr lvl="1"/>
            <a:r>
              <a:rPr lang="en-US" dirty="0" smtClean="0"/>
              <a:t>One-sided Jacobi. Based </a:t>
            </a:r>
            <a:r>
              <a:rPr lang="en-US" dirty="0"/>
              <a:t>upon the use of Jacobi </a:t>
            </a:r>
            <a:r>
              <a:rPr lang="en-US" dirty="0" smtClean="0"/>
              <a:t>rotations.</a:t>
            </a:r>
          </a:p>
          <a:p>
            <a:pPr lvl="1"/>
            <a:r>
              <a:rPr lang="en-US" dirty="0" smtClean="0"/>
              <a:t>Demmel and Kahan zero-shift QR downward sweep algorithm</a:t>
            </a:r>
            <a:r>
              <a:rPr lang="en-US" dirty="0"/>
              <a:t>. </a:t>
            </a:r>
            <a:r>
              <a:rPr lang="en-US" dirty="0" smtClean="0"/>
              <a:t>Uses Householder </a:t>
            </a:r>
            <a:r>
              <a:rPr lang="en-US" dirty="0"/>
              <a:t>reflections to transform any m × n matrix to a bidiagonal matrix. </a:t>
            </a:r>
            <a:r>
              <a:rPr lang="en-US" dirty="0" smtClean="0"/>
              <a:t>Using bulge chasing, the </a:t>
            </a:r>
            <a:r>
              <a:rPr lang="en-US" dirty="0"/>
              <a:t>bidiagonal matrix is then reduced to a diagonal matrix containing the singular </a:t>
            </a:r>
            <a:r>
              <a:rPr lang="en-US" dirty="0" smtClean="0"/>
              <a:t>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35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06374"/>
            <a:ext cx="7886700" cy="13255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One-Sided Jacobi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77875"/>
            <a:ext cx="7886700" cy="4351338"/>
          </a:xfrm>
        </p:spPr>
        <p:txBody>
          <a:bodyPr/>
          <a:lstStyle/>
          <a:p>
            <a:r>
              <a:rPr lang="en-US" dirty="0" smtClean="0"/>
              <a:t>The algorithm </a:t>
            </a:r>
            <a:r>
              <a:rPr lang="en-US" dirty="0" err="1" smtClean="0"/>
              <a:t>jacobisvd</a:t>
            </a:r>
            <a:r>
              <a:rPr lang="en-US" dirty="0" smtClean="0"/>
              <a:t> computes the reduced SVD using the one-sided Jacobi method. Here are some notes required before reading the algorithm.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" y="2103438"/>
            <a:ext cx="8333232" cy="44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Jacobi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Terminate the iteration when the </a:t>
            </a:r>
            <a:r>
              <a:rPr lang="en-US" dirty="0"/>
              <a:t>maximum value of </a:t>
            </a:r>
            <a:r>
              <a:rPr lang="en-US" dirty="0" smtClean="0"/>
              <a:t>the expression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all </a:t>
            </a:r>
            <a:r>
              <a:rPr lang="en-US" i="1" dirty="0" err="1"/>
              <a:t>i,j</a:t>
            </a:r>
            <a:r>
              <a:rPr lang="en-US" dirty="0"/>
              <a:t> in the current sweep is less than a prescribed </a:t>
            </a:r>
            <a:r>
              <a:rPr lang="en-US" dirty="0" smtClean="0"/>
              <a:t>tolerance</a:t>
            </a:r>
            <a:r>
              <a:rPr lang="en-US" dirty="0"/>
              <a:t> </a:t>
            </a:r>
            <a:r>
              <a:rPr lang="en-US" dirty="0" smtClean="0"/>
              <a:t>or the a maximum number of sweeps has been executed.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25" y="2892425"/>
            <a:ext cx="1965960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3613" cy="868362"/>
          </a:xfrm>
        </p:spPr>
        <p:txBody>
          <a:bodyPr/>
          <a:lstStyle/>
          <a:p>
            <a:r>
              <a:rPr lang="en-US" dirty="0"/>
              <a:t>One-Sided </a:t>
            </a:r>
            <a:r>
              <a:rPr lang="en-US" dirty="0" smtClean="0"/>
              <a:t>Jacobi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>
          <a:xfrm>
            <a:off x="190500" y="1587500"/>
            <a:ext cx="8763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6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12738"/>
            <a:ext cx="7313613" cy="868362"/>
          </a:xfrm>
        </p:spPr>
        <p:txBody>
          <a:bodyPr/>
          <a:lstStyle/>
          <a:p>
            <a:r>
              <a:rPr lang="en-US" dirty="0"/>
              <a:t>One-Sided Jacobi (continued)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 b="14362"/>
          <a:stretch/>
        </p:blipFill>
        <p:spPr>
          <a:xfrm>
            <a:off x="190500" y="1993900"/>
            <a:ext cx="8763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7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160338"/>
            <a:ext cx="7313613" cy="868362"/>
          </a:xfrm>
        </p:spPr>
        <p:txBody>
          <a:bodyPr/>
          <a:lstStyle/>
          <a:p>
            <a:r>
              <a:rPr lang="en-US" dirty="0"/>
              <a:t>One-Sided Jacobi (continued)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" b="18056"/>
          <a:stretch/>
        </p:blipFill>
        <p:spPr>
          <a:xfrm>
            <a:off x="203200" y="1460500"/>
            <a:ext cx="876300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8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11138"/>
            <a:ext cx="7313613" cy="868362"/>
          </a:xfrm>
        </p:spPr>
        <p:txBody>
          <a:bodyPr/>
          <a:lstStyle/>
          <a:p>
            <a:r>
              <a:rPr lang="en-US" dirty="0"/>
              <a:t>One-Sided Jacobi (continued)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b="17760"/>
          <a:stretch/>
        </p:blipFill>
        <p:spPr bwMode="auto">
          <a:xfrm>
            <a:off x="203200" y="1600200"/>
            <a:ext cx="8763000" cy="42545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66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65138"/>
            <a:ext cx="7313613" cy="868362"/>
          </a:xfrm>
        </p:spPr>
        <p:txBody>
          <a:bodyPr/>
          <a:lstStyle/>
          <a:p>
            <a:r>
              <a:rPr lang="en-US" dirty="0"/>
              <a:t>One-Sided Jacobi </a:t>
            </a:r>
            <a:r>
              <a:rPr lang="en-US" dirty="0" smtClean="0"/>
              <a:t>(continued)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7500"/>
          <a:stretch/>
        </p:blipFill>
        <p:spPr>
          <a:xfrm>
            <a:off x="190500" y="1917700"/>
            <a:ext cx="8763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5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Jacobi </a:t>
            </a:r>
            <a:r>
              <a:rPr lang="en-US" dirty="0" smtClean="0"/>
              <a:t>(concluded)</a:t>
            </a:r>
            <a:endParaRPr lang="en-US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8"/>
          <a:stretch/>
        </p:blipFill>
        <p:spPr bwMode="auto">
          <a:xfrm>
            <a:off x="241300" y="2400300"/>
            <a:ext cx="8763000" cy="368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694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-253999"/>
            <a:ext cx="7886700" cy="1325563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1397001"/>
            <a:ext cx="6539103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1149"/>
            <a:ext cx="7886700" cy="1325563"/>
          </a:xfrm>
        </p:spPr>
        <p:txBody>
          <a:bodyPr/>
          <a:lstStyle/>
          <a:p>
            <a:r>
              <a:rPr lang="en-US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1092201"/>
            <a:ext cx="7404354" cy="56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One-Sided </a:t>
            </a:r>
            <a:r>
              <a:rPr lang="en-US" dirty="0">
                <a:latin typeface="+mn-lt"/>
              </a:rPr>
              <a:t>Jacobi </a:t>
            </a:r>
            <a:r>
              <a:rPr lang="en-US" dirty="0" smtClean="0">
                <a:latin typeface="+mn-lt"/>
              </a:rPr>
              <a:t>Method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Directly computing the singular values by finding the eigenvalues of </a:t>
            </a:r>
            <a:r>
              <a:rPr lang="en-US" sz="3200" i="1" dirty="0" smtClean="0"/>
              <a:t>A</a:t>
            </a:r>
            <a:r>
              <a:rPr lang="en-US" sz="3200" i="1" baseline="30000" dirty="0" smtClean="0"/>
              <a:t>T</a:t>
            </a:r>
            <a:r>
              <a:rPr lang="en-US" sz="3200" i="1" dirty="0" smtClean="0"/>
              <a:t>A</a:t>
            </a:r>
            <a:r>
              <a:rPr lang="en-US" sz="3200" dirty="0" smtClean="0"/>
              <a:t> is unacceptable.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" y="3616325"/>
            <a:ext cx="8709660" cy="22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6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</a:t>
            </a:r>
            <a:r>
              <a:rPr lang="en-US" dirty="0"/>
              <a:t>a Matrix to Upper Bidiagonal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Demmel </a:t>
            </a:r>
            <a:r>
              <a:rPr lang="en-US" dirty="0"/>
              <a:t>and Kahan Zero-shift QR Downward Sweep </a:t>
            </a:r>
            <a:r>
              <a:rPr lang="en-US" dirty="0" smtClean="0"/>
              <a:t>algorithm </a:t>
            </a:r>
            <a:r>
              <a:rPr lang="en-US" dirty="0"/>
              <a:t>for computing the SVD first reduces </a:t>
            </a:r>
            <a:r>
              <a:rPr lang="en-US" i="1" dirty="0"/>
              <a:t>A</a:t>
            </a:r>
            <a:r>
              <a:rPr lang="en-US" dirty="0"/>
              <a:t> to a bidiagonal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err="1"/>
              <a:t>premultiplication</a:t>
            </a:r>
            <a:r>
              <a:rPr lang="en-US" dirty="0"/>
              <a:t> by a Householder matrix to zero-out</a:t>
            </a:r>
            <a:r>
              <a:rPr lang="en-US" i="1" dirty="0"/>
              <a:t>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21</a:t>
            </a:r>
            <a:r>
              <a:rPr lang="en-US" i="1" dirty="0" smtClean="0"/>
              <a:t> </a:t>
            </a:r>
            <a:r>
              <a:rPr lang="en-US" i="1" dirty="0"/>
              <a:t>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31</a:t>
            </a:r>
            <a:r>
              <a:rPr lang="en-US" i="1" dirty="0" smtClean="0"/>
              <a:t> </a:t>
            </a:r>
            <a:r>
              <a:rPr lang="en-US" i="1" dirty="0"/>
              <a:t>, … 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m1</a:t>
            </a:r>
            <a:r>
              <a:rPr lang="en-US" dirty="0" smtClean="0"/>
              <a:t> </a:t>
            </a:r>
            <a:r>
              <a:rPr lang="en-US" dirty="0"/>
              <a:t>. </a:t>
            </a:r>
            <a:r>
              <a:rPr lang="en-US" dirty="0" smtClean="0"/>
              <a:t>Then zero-out </a:t>
            </a:r>
            <a:r>
              <a:rPr lang="en-US" dirty="0"/>
              <a:t>elements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13</a:t>
            </a:r>
            <a:r>
              <a:rPr lang="en-US" i="1" dirty="0" smtClean="0"/>
              <a:t> </a:t>
            </a:r>
            <a:r>
              <a:rPr lang="en-US" i="1" dirty="0"/>
              <a:t>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14</a:t>
            </a:r>
            <a:r>
              <a:rPr lang="en-US" i="1" dirty="0" smtClean="0"/>
              <a:t> </a:t>
            </a:r>
            <a:r>
              <a:rPr lang="en-US" i="1" dirty="0"/>
              <a:t>, … 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1n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i="1" dirty="0"/>
              <a:t>A</a:t>
            </a:r>
            <a:r>
              <a:rPr lang="en-US" dirty="0"/>
              <a:t> using postmultiplication by a Householder </a:t>
            </a:r>
            <a:r>
              <a:rPr lang="en-US" dirty="0" smtClean="0"/>
              <a:t>matrix.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3400" y="4959886"/>
            <a:ext cx="8309230" cy="1217077"/>
            <a:chOff x="533400" y="4959886"/>
            <a:chExt cx="8309230" cy="1217077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9" b="10296"/>
            <a:stretch/>
          </p:blipFill>
          <p:spPr>
            <a:xfrm>
              <a:off x="533400" y="4959886"/>
              <a:ext cx="7981950" cy="121707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1" y="5449171"/>
              <a:ext cx="232029" cy="192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04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</a:t>
            </a:r>
            <a:r>
              <a:rPr lang="en-US" dirty="0"/>
              <a:t>a Matrix to Upper Bidiagonal Form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process by using Householder matrices to zero-out </a:t>
            </a:r>
            <a:r>
              <a:rPr lang="en-US" dirty="0" smtClean="0"/>
              <a:t>elements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32</a:t>
            </a:r>
            <a:r>
              <a:rPr lang="en-US" i="1" dirty="0" smtClean="0"/>
              <a:t>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42</a:t>
            </a:r>
            <a:r>
              <a:rPr lang="en-US" i="1" dirty="0" smtClean="0"/>
              <a:t>, ...,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m2</a:t>
            </a:r>
            <a:r>
              <a:rPr lang="en-US" dirty="0"/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i="1" dirty="0" err="1" smtClean="0"/>
              <a:t>a</a:t>
            </a:r>
            <a:r>
              <a:rPr lang="en-US" i="1" baseline="-25000" dirty="0" err="1" smtClean="0"/>
              <a:t>24</a:t>
            </a:r>
            <a:r>
              <a:rPr lang="en-US" i="1" baseline="-25000" dirty="0" smtClean="0"/>
              <a:t> </a:t>
            </a:r>
            <a:r>
              <a:rPr lang="en-US" i="1" dirty="0" smtClean="0"/>
              <a:t>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25</a:t>
            </a:r>
            <a:r>
              <a:rPr lang="en-US" i="1" baseline="-25000" dirty="0" smtClean="0"/>
              <a:t> </a:t>
            </a:r>
            <a:r>
              <a:rPr lang="en-US" i="1" dirty="0" smtClean="0"/>
              <a:t>, ...,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2n</a:t>
            </a:r>
            <a:r>
              <a:rPr lang="en-US" dirty="0" smtClean="0"/>
              <a:t>.</a:t>
            </a:r>
            <a:endParaRPr lang="en-US" i="1" baseline="-250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11" y="3286346"/>
            <a:ext cx="6445377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a Matrix to Upper Bidiagonal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the pre and post-multiplication </a:t>
            </a:r>
            <a:r>
              <a:rPr lang="en-US" i="1" dirty="0" smtClean="0"/>
              <a:t>k-1</a:t>
            </a:r>
            <a:r>
              <a:rPr lang="en-US" dirty="0" smtClean="0"/>
              <a:t> times,</a:t>
            </a:r>
            <a:br>
              <a:rPr lang="en-US" dirty="0" smtClean="0"/>
            </a:br>
            <a:r>
              <a:rPr lang="en-US" dirty="0" smtClean="0"/>
              <a:t>where                            , and </a:t>
            </a:r>
            <a:r>
              <a:rPr lang="en-US" dirty="0"/>
              <a:t>finish with one </a:t>
            </a:r>
            <a:r>
              <a:rPr lang="en-US" dirty="0" smtClean="0"/>
              <a:t>more</a:t>
            </a:r>
            <a:br>
              <a:rPr lang="en-US" dirty="0" smtClean="0"/>
            </a:br>
            <a:r>
              <a:rPr lang="en-US" dirty="0" smtClean="0"/>
              <a:t>pre-multiplication</a:t>
            </a:r>
            <a:r>
              <a:rPr lang="en-US" dirty="0"/>
              <a:t>. Through the series of Householder reflections, we have formed the upper bidiagonal matrix </a:t>
            </a:r>
            <a:r>
              <a:rPr lang="en-US" i="1" dirty="0"/>
              <a:t>B</a:t>
            </a:r>
            <a:r>
              <a:rPr lang="en-US" dirty="0"/>
              <a:t> as follows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Since the Householder matrices are orthogonal, the singular values of </a:t>
            </a:r>
            <a:r>
              <a:rPr lang="en-US" i="1" dirty="0"/>
              <a:t>B</a:t>
            </a:r>
            <a:r>
              <a:rPr lang="en-US" dirty="0"/>
              <a:t> are the same as those of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4083049"/>
            <a:ext cx="4514088" cy="246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75" y="2342168"/>
            <a:ext cx="2063496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67" y="-72619"/>
            <a:ext cx="7886700" cy="1325563"/>
          </a:xfrm>
        </p:spPr>
        <p:txBody>
          <a:bodyPr/>
          <a:lstStyle/>
          <a:p>
            <a:r>
              <a:rPr lang="en-US" dirty="0" smtClean="0"/>
              <a:t>Transforming </a:t>
            </a:r>
            <a:r>
              <a:rPr lang="en-US" dirty="0"/>
              <a:t>a Matrix to Upper Bidiagonal Form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" y="1252944"/>
            <a:ext cx="8741128" cy="21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1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</a:t>
            </a:r>
            <a:r>
              <a:rPr lang="en-US" dirty="0" err="1" smtClean="0"/>
              <a:t>bidiag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function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zeros-out the required column elements if </a:t>
            </a:r>
            <a:r>
              <a:rPr lang="en-US" i="1" dirty="0"/>
              <a:t>row=0</a:t>
            </a:r>
            <a:r>
              <a:rPr lang="en-US" dirty="0"/>
              <a:t> and the required row elements if </a:t>
            </a:r>
            <a:r>
              <a:rPr lang="en-US" i="1" dirty="0" smtClean="0"/>
              <a:t>row=1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2416174"/>
            <a:ext cx="3662172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7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48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of a </a:t>
            </a:r>
            <a:r>
              <a:rPr lang="en-US" dirty="0" smtClean="0"/>
              <a:t>Matrix </a:t>
            </a:r>
            <a:r>
              <a:rPr lang="en-US" dirty="0"/>
              <a:t>to </a:t>
            </a:r>
            <a:r>
              <a:rPr lang="en-US" dirty="0" smtClean="0"/>
              <a:t>Upper Bidiagonal Form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14375" y="1619250"/>
            <a:ext cx="7343775" cy="3935982"/>
            <a:chOff x="666750" y="1952625"/>
            <a:chExt cx="7343775" cy="3935982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13" y="2054223"/>
              <a:ext cx="6050280" cy="383438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66750" y="1952625"/>
              <a:ext cx="7343775" cy="19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85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 smtClean="0"/>
              <a:t>Demmel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/>
              <a:t>The algorithm executes in two stages. The first stage transforms an</a:t>
            </a:r>
            <a:r>
              <a:rPr lang="en-US" i="1" dirty="0"/>
              <a:t> m × n</a:t>
            </a:r>
            <a:r>
              <a:rPr lang="en-US" dirty="0"/>
              <a:t> matrix, </a:t>
            </a:r>
            <a:r>
              <a:rPr lang="en-US" i="1" dirty="0"/>
              <a:t>m ≥ n</a:t>
            </a:r>
            <a:r>
              <a:rPr lang="en-US" dirty="0"/>
              <a:t> , into an upper </a:t>
            </a:r>
            <a:r>
              <a:rPr lang="en-US" dirty="0" err="1"/>
              <a:t>bidiagonal</a:t>
            </a:r>
            <a:r>
              <a:rPr lang="en-US" dirty="0"/>
              <a:t> matrix using Householder reflections, and then this matrix is transformed into a diagonal matrix of singular </a:t>
            </a:r>
            <a:r>
              <a:rPr lang="en-US" dirty="0" smtClean="0"/>
              <a:t>values using a bulge chasing algorithm involving </a:t>
            </a:r>
            <a:r>
              <a:rPr lang="en-US" dirty="0"/>
              <a:t>products of orthogonal matrices.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1" y="3963735"/>
            <a:ext cx="3546903" cy="27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</a:t>
            </a:r>
            <a:r>
              <a:rPr lang="en-US" dirty="0"/>
              <a:t>is similar to the implicit QR algorithm bulge chasing, and its ultimate aim is to eliminate the </a:t>
            </a:r>
            <a:r>
              <a:rPr lang="en-US" dirty="0" err="1"/>
              <a:t>superdiagonal</a:t>
            </a:r>
            <a:r>
              <a:rPr lang="en-US" dirty="0"/>
              <a:t> entries at indices </a:t>
            </a:r>
            <a:r>
              <a:rPr lang="en-US" i="1" dirty="0"/>
              <a:t>( 1,2 ) , ( 2,3 ) </a:t>
            </a:r>
            <a:r>
              <a:rPr lang="en-US" i="1" dirty="0" smtClean="0"/>
              <a:t>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( </a:t>
            </a:r>
            <a:r>
              <a:rPr lang="en-US" i="1" dirty="0"/>
              <a:t>3,5 ) , ..., ( n-1,n )</a:t>
            </a:r>
            <a:r>
              <a:rPr lang="en-US" dirty="0"/>
              <a:t> , leaving the singular values on the diagonal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8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4286"/>
            <a:ext cx="7886700" cy="1325563"/>
          </a:xfrm>
        </p:spPr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0" y="1311277"/>
            <a:ext cx="6675120" cy="5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5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5 x 5 matrix to illustrate one sweep of the algorithm.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3035300"/>
            <a:ext cx="2671572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Jacobi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not compute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/>
              <a:t>so </a:t>
            </a:r>
            <a:r>
              <a:rPr lang="en-US" dirty="0" smtClean="0"/>
              <a:t>use </a:t>
            </a:r>
            <a:r>
              <a:rPr lang="en-US" dirty="0"/>
              <a:t>an approach that will indirectly perform computations on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/>
              <a:t>while actually working with a sequence of seemingly different problems</a:t>
            </a:r>
            <a:r>
              <a:rPr lang="en-US" dirty="0" smtClean="0"/>
              <a:t>.</a:t>
            </a:r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sequence of Jacobi rotations that will make columns </a:t>
            </a:r>
            <a:r>
              <a:rPr lang="en-US" dirty="0" err="1"/>
              <a:t>i</a:t>
            </a:r>
            <a:r>
              <a:rPr lang="en-US" dirty="0" smtClean="0"/>
              <a:t>, j, </a:t>
            </a:r>
            <a:r>
              <a:rPr lang="en-US" dirty="0" err="1" smtClean="0"/>
              <a:t>i</a:t>
            </a:r>
            <a:r>
              <a:rPr lang="en-US" dirty="0" smtClean="0"/>
              <a:t>&lt;j, </a:t>
            </a:r>
            <a:r>
              <a:rPr lang="en-US" dirty="0"/>
              <a:t>of </a:t>
            </a:r>
            <a:r>
              <a:rPr lang="en-US" i="1" dirty="0" err="1" smtClean="0"/>
              <a:t>AJ</a:t>
            </a:r>
            <a:r>
              <a:rPr lang="en-US" i="1" dirty="0" smtClean="0"/>
              <a:t>( </a:t>
            </a:r>
            <a:r>
              <a:rPr lang="en-US" i="1" dirty="0" err="1"/>
              <a:t>i,j,c,s</a:t>
            </a:r>
            <a:r>
              <a:rPr lang="en-US" i="1" dirty="0"/>
              <a:t> )</a:t>
            </a:r>
            <a:r>
              <a:rPr lang="en-US" dirty="0"/>
              <a:t> orthogonal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57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920874"/>
            <a:ext cx="7449312" cy="4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6125"/>
            <a:ext cx="7453884" cy="41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0400"/>
            <a:ext cx="7453884" cy="42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930400"/>
            <a:ext cx="7453884" cy="46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2271712"/>
            <a:ext cx="2938463" cy="30051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271712"/>
            <a:ext cx="2971800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9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900237"/>
            <a:ext cx="2909888" cy="299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1900236"/>
            <a:ext cx="2967038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1851819"/>
            <a:ext cx="2962275" cy="302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1828007"/>
            <a:ext cx="29622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Demmel</a:t>
            </a:r>
            <a:r>
              <a:rPr lang="en-US" dirty="0"/>
              <a:t> and </a:t>
            </a:r>
            <a:r>
              <a:rPr lang="en-US" dirty="0" err="1"/>
              <a:t>Kahan</a:t>
            </a:r>
            <a:r>
              <a:rPr lang="en-US" dirty="0"/>
              <a:t> Zero-shift </a:t>
            </a:r>
            <a:r>
              <a:rPr lang="en-US" dirty="0" err="1"/>
              <a:t>QR</a:t>
            </a:r>
            <a:r>
              <a:rPr lang="en-US" dirty="0"/>
              <a:t> Downward Sweep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/>
          <a:stretch/>
        </p:blipFill>
        <p:spPr>
          <a:xfrm>
            <a:off x="2362200" y="1795462"/>
            <a:ext cx="3952876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</a:t>
            </a:r>
            <a:r>
              <a:rPr lang="en-US" dirty="0" err="1" smtClean="0"/>
              <a:t>singvals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</a:t>
            </a:r>
            <a:r>
              <a:rPr lang="en-US" dirty="0"/>
              <a:t>uses deflation for efficiency and accuracy and features a function </a:t>
            </a:r>
            <a:r>
              <a:rPr lang="en-US" dirty="0" err="1"/>
              <a:t>givensmulpsvd</a:t>
            </a:r>
            <a:r>
              <a:rPr lang="en-US" dirty="0"/>
              <a:t> that performs the right-hand side product with a rotation matrix. </a:t>
            </a:r>
          </a:p>
        </p:txBody>
      </p:sp>
    </p:spTree>
    <p:extLst>
      <p:ext uri="{BB962C8B-B14F-4D97-AF65-F5344CB8AC3E}">
        <p14:creationId xmlns:p14="http://schemas.microsoft.com/office/powerpoint/2010/main" val="317001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01638"/>
            <a:ext cx="7313613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Demmel and Kahan Zero-shift QR Downward Sweep</a:t>
            </a:r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5"/>
          <a:stretch/>
        </p:blipFill>
        <p:spPr bwMode="auto">
          <a:xfrm>
            <a:off x="190500" y="1803400"/>
            <a:ext cx="8763000" cy="3708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67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4775"/>
            <a:ext cx="7886700" cy="1325563"/>
          </a:xfrm>
        </p:spPr>
        <p:txBody>
          <a:bodyPr/>
          <a:lstStyle/>
          <a:p>
            <a:r>
              <a:rPr lang="en-US" dirty="0"/>
              <a:t>One-Sided Jacobi Method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2" y="911224"/>
            <a:ext cx="8839772" cy="2736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830591"/>
            <a:ext cx="5500688" cy="2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8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25086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Demmel and Kahan Zero-shift QR Downward </a:t>
            </a:r>
            <a:r>
              <a:rPr lang="en-US" dirty="0" smtClean="0"/>
              <a:t>Sweep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36800"/>
          <a:stretch/>
        </p:blipFill>
        <p:spPr bwMode="auto">
          <a:xfrm>
            <a:off x="241300" y="1905000"/>
            <a:ext cx="8763000" cy="168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405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26224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Demmel and Kahan Zero-shift QR Downward </a:t>
            </a:r>
            <a:r>
              <a:rPr lang="en-US" dirty="0" smtClean="0"/>
              <a:t>Sweep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1"/>
          <a:stretch/>
        </p:blipFill>
        <p:spPr>
          <a:xfrm>
            <a:off x="190500" y="1600200"/>
            <a:ext cx="87630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21" y="-73024"/>
            <a:ext cx="7886700" cy="1325563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1" y="1054100"/>
            <a:ext cx="7930896" cy="50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7" y="1690689"/>
            <a:ext cx="8738617" cy="41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21" y="-358774"/>
            <a:ext cx="7886700" cy="1325563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1" y="751682"/>
            <a:ext cx="8725091" cy="56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1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One-Sided Jacobi Method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78" y="1711325"/>
            <a:ext cx="4695444" cy="2589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7" y="4631181"/>
            <a:ext cx="8073009" cy="483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5578475"/>
            <a:ext cx="3613404" cy="669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4273" y="1022254"/>
            <a:ext cx="424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 that columns </a:t>
            </a:r>
            <a:r>
              <a:rPr lang="en-US" dirty="0" err="1" smtClean="0"/>
              <a:t>i</a:t>
            </a:r>
            <a:r>
              <a:rPr lang="en-US" dirty="0" smtClean="0"/>
              <a:t> and j be orthogonal.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" y="4537119"/>
            <a:ext cx="65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6428" y="572832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then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5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Jacobi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same techniques used to find c and s with the Jacobi method for computing the eigenvalues of a symmetric matrix.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2248" y="3311525"/>
            <a:ext cx="7118415" cy="2558096"/>
            <a:chOff x="472248" y="3311525"/>
            <a:chExt cx="7118415" cy="2558096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87" y="3311525"/>
              <a:ext cx="6970776" cy="24231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48" y="5409723"/>
              <a:ext cx="1127951" cy="459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63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36537"/>
            <a:ext cx="7886700" cy="1325563"/>
          </a:xfrm>
        </p:spPr>
        <p:txBody>
          <a:bodyPr/>
          <a:lstStyle/>
          <a:p>
            <a:r>
              <a:rPr lang="en-US" dirty="0"/>
              <a:t>One-Sided Jacobi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20750"/>
            <a:ext cx="7886700" cy="4351338"/>
          </a:xfrm>
        </p:spPr>
        <p:txBody>
          <a:bodyPr/>
          <a:lstStyle/>
          <a:p>
            <a:r>
              <a:rPr lang="en-US" dirty="0" smtClean="0"/>
              <a:t>By choosing </a:t>
            </a:r>
            <a:r>
              <a:rPr lang="en-US" i="1" dirty="0"/>
              <a:t>c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so that columns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i="1" dirty="0" err="1" smtClean="0"/>
              <a:t>AJ</a:t>
            </a:r>
            <a:r>
              <a:rPr lang="en-US" i="1" dirty="0"/>
              <a:t>( </a:t>
            </a:r>
            <a:r>
              <a:rPr lang="en-US" i="1" dirty="0" err="1"/>
              <a:t>i,j,c,s</a:t>
            </a:r>
            <a:r>
              <a:rPr lang="en-US" i="1" dirty="0"/>
              <a:t> )</a:t>
            </a:r>
            <a:r>
              <a:rPr lang="en-US" dirty="0"/>
              <a:t> are orthogonal zeros out the entries at indices </a:t>
            </a:r>
            <a:r>
              <a:rPr lang="en-US" i="1" dirty="0" smtClean="0"/>
              <a:t>(</a:t>
            </a:r>
            <a:r>
              <a:rPr lang="en-US" i="1" dirty="0" err="1" smtClean="0"/>
              <a:t>i,j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(</a:t>
            </a:r>
            <a:r>
              <a:rPr lang="en-US" i="1" dirty="0" err="1" smtClean="0"/>
              <a:t>j,i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</a:p>
          <a:p>
            <a:r>
              <a:rPr lang="en-US" dirty="0"/>
              <a:t>Start with </a:t>
            </a:r>
            <a:r>
              <a:rPr lang="en-US" i="1" dirty="0"/>
              <a:t>A</a:t>
            </a:r>
            <a:r>
              <a:rPr lang="en-US" dirty="0"/>
              <a:t> , and apply a sequence of right Jacobi rotations until the the result is a matrix  </a:t>
            </a:r>
            <a:r>
              <a:rPr lang="en-US" dirty="0" smtClean="0"/>
              <a:t>   with </a:t>
            </a:r>
            <a:r>
              <a:rPr lang="en-US" dirty="0"/>
              <a:t>“nearly orthogonal” </a:t>
            </a:r>
            <a:r>
              <a:rPr lang="en-US" dirty="0" smtClean="0"/>
              <a:t>columns.</a:t>
            </a:r>
          </a:p>
          <a:p>
            <a:endParaRPr lang="en-US" dirty="0"/>
          </a:p>
          <a:p>
            <a:r>
              <a:rPr lang="en-US" dirty="0" smtClean="0"/>
              <a:t>By performing </a:t>
            </a:r>
            <a:r>
              <a:rPr lang="en-US" dirty="0"/>
              <a:t>the </a:t>
            </a:r>
            <a:r>
              <a:rPr lang="en-US" dirty="0" smtClean="0"/>
              <a:t>right Jacobi rotations we are actually </a:t>
            </a:r>
            <a:r>
              <a:rPr lang="en-US" dirty="0"/>
              <a:t>performing orthogonal similarity transformations on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/>
              <a:t>, producing a matrix with the eigenvalues of </a:t>
            </a:r>
            <a:r>
              <a:rPr lang="en-US" i="1" dirty="0" smtClean="0"/>
              <a:t>A</a:t>
            </a:r>
            <a:r>
              <a:rPr lang="en-US" i="1" baseline="30000" dirty="0" smtClean="0"/>
              <a:t>T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/>
              <a:t>on its diagonal.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2701925"/>
            <a:ext cx="201168" cy="220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3587750"/>
            <a:ext cx="2173224" cy="254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9" y="6052946"/>
            <a:ext cx="3634740" cy="2880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96" y="5684328"/>
            <a:ext cx="2292858" cy="10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One-Sided Jacobi Method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                          so                 Then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gives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                                   , there results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Noting that                            it follows that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968500"/>
            <a:ext cx="1909572" cy="214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25" y="1909318"/>
            <a:ext cx="1130808" cy="230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463800"/>
            <a:ext cx="3709416" cy="288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3401695"/>
            <a:ext cx="3922776" cy="34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12" y="4219702"/>
            <a:ext cx="2602992" cy="254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4775581"/>
            <a:ext cx="2779776" cy="344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5417438"/>
            <a:ext cx="1985772" cy="22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41" y="5813169"/>
            <a:ext cx="1242060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24840"/>
            <a:ext cx="7886700" cy="1325563"/>
          </a:xfrm>
        </p:spPr>
        <p:txBody>
          <a:bodyPr/>
          <a:lstStyle/>
          <a:p>
            <a:r>
              <a:rPr lang="en-US" dirty="0"/>
              <a:t>One-Sided Jacobi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063625"/>
            <a:ext cx="7886700" cy="4351338"/>
          </a:xfrm>
        </p:spPr>
        <p:txBody>
          <a:bodyPr/>
          <a:lstStyle/>
          <a:p>
            <a:r>
              <a:rPr lang="en-US" dirty="0" smtClean="0"/>
              <a:t>The columns of                           are approximately orthogonal, so                            ,                 gives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     is approximately a unit vector,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nearly an orthogonal matrix, and               From</a:t>
            </a:r>
            <a:br>
              <a:rPr lang="en-US" dirty="0" smtClean="0"/>
            </a:br>
            <a:r>
              <a:rPr lang="en-US" dirty="0" smtClean="0"/>
              <a:t>               we have the reduced singular value decomposition           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84" y="1567560"/>
            <a:ext cx="2057400" cy="277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168972"/>
            <a:ext cx="1915668" cy="263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46" y="2063479"/>
            <a:ext cx="6350508" cy="1458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1512349"/>
            <a:ext cx="1170432" cy="286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4234656"/>
            <a:ext cx="201168" cy="329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4732242"/>
            <a:ext cx="2189988" cy="4556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67" y="5414963"/>
            <a:ext cx="969264" cy="220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" y="5789986"/>
            <a:ext cx="1133856" cy="2727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16" y="6398213"/>
            <a:ext cx="1313688" cy="2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1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4.25"/>
  <p:tag name="ORIGINALWIDTH" val="4286.25"/>
  <p:tag name="LATEXADDIN" val="\documentclass{article}&#10;\usepackage{amsmath}&#10;\pagestyle{empty}&#10;\begin{document}&#10;&#10;\noindent \textbf{Example:} Let $A=\left[\begin{array}{cc}&#10;3.0556 &amp; 3.0550\\&#10;3.0550 &amp; 3.0556&#10;\end{array}\right]$. The singular values of A are 6.1106 and 0.0006. Now compute $A^{T}A$&#10;using 6 digit arithmetic and obtain&#10;&#10;\[&#10;A^{T}A=\left[\begin{array}{cc}&#10;18.6697 &amp; 18.6697\\&#10;18.6697 &amp; 18.6697&#10;\end{array}\right].&#10;\]&#10;&#10;&#10;\noindent The eigenvalues of $A^{T}A$ are 6.1106 and 0.0000, as opposed to&#10;6.1106 and 0.0006.&#10;&#10;&#10;\end{document}"/>
  <p:tag name="IGUANATEXSIZE" val="20"/>
  <p:tag name="IGUANATEXCURSOR" val="4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1788.75"/>
  <p:tag name="LATEXADDIN" val="\documentclass{article}&#10;\usepackage{amsmath}&#10;\pagestyle{empty}&#10;\begin{document}&#10;&#10;&#10;\[&#10;J_{k}^{T}\cdots J_{2}^{T}J_{1}^{T}A^{T}AJ_{1}J_{2}\cdots J_{k}\approx\Sigma^{2}&#10;\]&#10;&#10;\end{document}"/>
  <p:tag name="IGUANATEXSIZE" val="20"/>
  <p:tag name="IGUANATEXCURSOR" val="1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.75"/>
  <p:tag name="ORIGINALWIDTH" val="1504.5"/>
  <p:tag name="LATEXADDIN" val="\documentclass{article}&#10;\usepackage{amsmath}&#10;\pagestyle{empty}&#10;\begin{document}&#10;&#10;\[,\ &#10;\Sigma=\left[\begin{array}{cccc}&#10;\sigma_{1} &amp;  &amp;  &amp; 0\\&#10; &amp; \sigma_{2}\\&#10; &amp;  &amp; \ddots\\&#10;0 &amp;  &amp;  &amp; \sigma_{n}&#10;\end{array}\right]&#10;\]&#10;&#10;&#10;\end{document}"/>
  <p:tag name="IGUANATEXSIZE" val="20"/>
  <p:tag name="IGUANATEXCURSOR" val="8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5"/>
  <p:tag name="ORIGINALWIDTH" val="939.75"/>
  <p:tag name="LATEXADDIN" val="\documentclass{article}&#10;\usepackage{amsmath}&#10;\pagestyle{empty}&#10;\begin{document}&#10;&#10;&#10;$V=J_{1}J_{2}J_{3}\cdots J_{k}$&#10;&#10;\end{document}"/>
  <p:tag name="IGUANATEXSIZE" val="20"/>
  <p:tag name="IGUANATEXCURSOR" val="1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556.5"/>
  <p:tag name="LATEXADDIN" val="\documentclass{article}&#10;\usepackage{amsmath}&#10;\pagestyle{empty}&#10;\begin{document}&#10;&#10;&#10;\[&#10;A=\overline{U}V^{T}.&#10;\]&#10;&#10;\end{document}"/>
  <p:tag name="IGUANATEXSIZE" val="20"/>
  <p:tag name="IGUANATEXCURSOR" val="1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1825.5"/>
  <p:tag name="LATEXADDIN" val="\documentclass{article}&#10;\usepackage{amsmath}&#10;\pagestyle{empty}&#10;\begin{document}&#10;&#10;&#10;\[&#10;J_{k}^{T}\cdots J_{2}^{T}J_{1}^{T}A^{T}AJ_{1}J_{2}\cdots J_{k}\approx\Sigma^{2},&#10;\]&#10;&#10;\end{document}"/>
  <p:tag name="IGUANATEXSIZE" val="20"/>
  <p:tag name="IGUANATEXCURSOR" val="1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5"/>
  <p:tag name="ORIGINALWIDTH" val="1930.5"/>
  <p:tag name="LATEXADDIN" val="\documentclass{article}&#10;\usepackage{amsmath}&#10;\pagestyle{empty}&#10;\begin{document}&#10;&#10;&#10;\[&#10;J_{k}^{T}\cdots J_{2}^{T}J_{1}^{T}V\overline{U}^{T}AJ_{1}J_{2}\cdots J_{k}\approx\Sigma^{2}.&#10;\]&#10;&#10;\end{document}"/>
  <p:tag name="IGUANATEXSIZE" val="20"/>
  <p:tag name="IGUANATEXCURSOR" val="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281"/>
  <p:tag name="LATEXADDIN" val="\documentclass{article}&#10;\usepackage{amsmath}&#10;\pagestyle{empty}&#10;\begin{document}&#10;&#10;&#10;$AJ_{1}J_{2}\cdots J_{k}=AV=\overline{U}$&#10;&#10;\end{document}"/>
  <p:tag name="IGUANATEXSIZE" val="20"/>
  <p:tag name="IGUANATEXCURSOR" val="12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5"/>
  <p:tag name="ORIGINALWIDTH" val="1368"/>
  <p:tag name="LATEXADDIN" val="\documentclass{article}&#10;\usepackage{amsmath}&#10;\pagestyle{empty}&#10;\begin{document}&#10;&#10;&#10;\[&#10;J_{k}^{T}\cdots J_{2}^{T}J_{1}^{T}V\overline{U}^{T}\overline{U}\approx\Sigma^{2}.&#10;\]&#10;&#10;\end{document}"/>
  <p:tag name="IGUANATEXSIZE" val="20"/>
  <p:tag name="IGUANATEXCURSOR" val="1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5"/>
  <p:tag name="ORIGINALWIDTH" val="977.25"/>
  <p:tag name="LATEXADDIN" val="\documentclass{article}&#10;\usepackage{amsmath}&#10;\pagestyle{empty}&#10;\begin{document}&#10;&#10;&#10;$V=J_{1}J_{2}J_{3}\cdots J_{k},$&#10;&#10;\end{document}"/>
  <p:tag name="IGUANATEXSIZE" val="20"/>
  <p:tag name="IGUANATEXCURSOR" val="1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611.25"/>
  <p:tag name="LATEXADDIN" val="\documentclass{article}&#10;\usepackage{amsmath}&#10;\pagestyle{empty}&#10;\begin{document}&#10;&#10;&#10;\[&#10;\overline{U}^{T}\overline{U}\approx\Sigma^{2}.&#10;\]&#10;&#10;\end{document}"/>
  <p:tag name="IGUANATEXSIZE" val="20"/>
  <p:tag name="IGUANATEXCURSOR" val="1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9"/>
  <p:tag name="ORIGINALWIDTH" val="4971.75"/>
  <p:tag name="LATEXADDIN" val="\documentclass{article}&#10;\usepackage{amsmath}&#10;\pagestyle{empty}&#10;\begin{document}&#10;&#10;\noindent \begin{center}&#10;{\small{}}%&#10;\begin{tabular}{c|ccccccc|}&#10;\multicolumn{1}{c}{} &amp;  &amp;  &amp; {\small{}i} &amp;  &amp; {\small{}j} &amp;  &amp; \multicolumn{1}{c}{}\tabularnewline&#10;\cline{2-8} &#10; &amp; {\small{}$a_{11}$} &amp;  &amp; {\small{}$a_{1i}$} &amp; {\small{}$\ldots$} &amp; {\small{}$a_{1j}$} &amp; {\small{}$\ldots$} &amp; {\small{}$a_{1n}$}\tabularnewline&#10; &amp; {\small{}$\vdots$} &amp; {\small{}$\ddots$} &amp; {\small{}$\vdots$} &amp; {\small{}$\ldots$} &amp; {\small{}$\vdots$} &amp; {\small{}$\ldots$} &amp; {\small{}$\vdots$}\tabularnewline&#10;{\small{}i} &amp;  &amp;  &amp; {\small{}$a_{ii}$} &amp;  &amp; {\small{}a$_{ij}$} &amp; {\small{}$\ldots$} &amp; {\small{}$a_{in}$}\tabularnewline&#10; &amp; {\small{}$\vdots$} &amp;  &amp; {\small{}$\vdots$} &amp; {\small{}$\ddots$} &amp; {\small{}$\vdots$} &amp;  &amp; \tabularnewline&#10;{\small{}j} &amp;  &amp;  &amp; {\small{}a$_{ji}$} &amp;  &amp; {\small{}a$_{jj}$} &amp;  &amp; {\small{}$a_{jn}$}\tabularnewline&#10; &amp; {\small{}$\vdots$} &amp;  &amp; {\small{}$\vdots$} &amp;  &amp; {\small{}$\vdots$} &amp; {\small{}$\ddots$} &amp; \tabularnewline&#10; &amp; {\small{}$a_{n1}$} &amp;  &amp; {\small{}a$_{ni}$} &amp;  &amp; {\small{}$a_{nj}$} &amp; {\small{}$\cdots$} &amp; {\small{}$a_{nn}$}\tabularnewline&#10;\cline{2-8} &#10;\multicolumn{1}{c}{} &amp;  &amp;  &amp;  &amp; {\small{}$A$} &amp;  &amp;  &amp; \multicolumn{1}{c}{}\tabularnewline&#10;\end{tabular}{\footnotesize{}}%&#10;\begin{tabular}{cc}&#10; &amp; \tabularnewline&#10; &amp; \tabularnewline&#10; &amp; \tabularnewline&#10;{\footnotesize{}i} &amp; \tabularnewline&#10; &amp; {*}\tabularnewline&#10;{\footnotesize{}j} &amp; \tabularnewline&#10; &amp; \tabularnewline&#10; &amp; \tabularnewline&#10; &amp; \tabularnewline&#10;\end{tabular}{\footnotesize{}}%&#10;\begin{tabular}{c|ccccccc|}&#10;\multicolumn{1}{c}{} &amp;  &amp;  &amp; {\footnotesize{}i} &amp;  &amp; {\footnotesize{}j} &amp;  &amp; \multicolumn{1}{c}{}\tabularnewline&#10;\cline{2-8} &#10; &amp; {\footnotesize{}1} &amp; {\footnotesize{}0} &amp; {\footnotesize{}0} &amp; {\footnotesize{}$\ldots$} &amp; {\footnotesize{}$\ldots$} &amp; {\footnotesize{}$\ldots$} &amp; {\footnotesize{}0}\tabularnewline&#10; &amp; {\footnotesize{}$\vdots$} &amp; {\footnotesize{}$\ddots$} &amp;  &amp; {\footnotesize{}$\ldots$} &amp; {\footnotesize{}$\ldots$} &amp; {\footnotesize{}$\ldots$} &amp; {\footnotesize{}$\vdots$}\tabularnewline&#10;{\footnotesize{}i} &amp; {\footnotesize{}0} &amp;  &amp; {\footnotesize{}c} &amp; {\footnotesize{}$\cdots$} &amp; {\footnotesize{}s} &amp; {\footnotesize{}$\ldots$} &amp; {\footnotesize{}0}\tabularnewline&#10; &amp; {\footnotesize{}$\vdots$} &amp;  &amp;  &amp; {\footnotesize{}$\ddots$} &amp;  &amp;  &amp; \tabularnewline&#10;{\footnotesize{}j} &amp; {\footnotesize{}0} &amp;  &amp; {\footnotesize{}-s} &amp;  &amp; {\footnotesize{}c} &amp;  &amp; {\footnotesize{}0}\tabularnewline&#10; &amp; {\footnotesize{}$\vdots$} &amp;  &amp;  &amp;  &amp;  &amp; {\footnotesize{}$\ddots$} &amp; \tabularnewline&#10; &amp; {\footnotesize{}0} &amp;  &amp;  &amp;  &amp;  &amp;  &amp; {\footnotesize{}1}\tabularnewline&#10;\cline{2-8} &#10;\multicolumn{1}{c}{} &amp;  &amp;  &amp;  &amp; {\footnotesize{}J$\left(i,j,c,s\right)$} &amp;  &amp;  &amp; \multicolumn{1}{c}{}\tabularnewline&#10;\end{tabular}=&#10;\par\end{center}{\footnotesize \par}&#10;&#10;&#10;\end{document}"/>
  <p:tag name="IGUANATEXSIZE" val="20"/>
  <p:tag name="IGUANATEXCURSOR" val="275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1012.5"/>
  <p:tag name="LATEXADDIN" val="\documentclass{article}&#10;\usepackage{amsmath}&#10;\pagestyle{empty}&#10;\begin{document}&#10;&#10;&#10;$\overline{U}=\left(\overline{u}_{1}\,\,\overline{u}_{2}\,\,\cdots\overline{u}_{n}\right)$&#10;&#10;\end{document}"/>
  <p:tag name="IGUANATEXSIZE" val="20"/>
  <p:tag name="IGUANATEXCURSOR" val="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942.75"/>
  <p:tag name="LATEXADDIN" val="\documentclass{article}&#10;\usepackage{amsmath}&#10;\pagestyle{empty}&#10;\begin{document}&#10;&#10;$\overline{U},\ \overline{u}_{i},\ 1\leq i \leq n,$&#10;&#10;&#10;\end{document}"/>
  <p:tag name="IGUANATEXSIZE" val="20"/>
  <p:tag name="IGUANATEXCURSOR" val="1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7.75"/>
  <p:tag name="ORIGINALWIDTH" val="3125.25"/>
  <p:tag name="LATEXADDIN" val="\documentclass{article}&#10;\usepackage{amsmath}&#10;\pagestyle{empty}&#10;\begin{document}&#10;&#10;&#10;\[&#10;\left[\begin{array}{cccc}&#10;\left\Vert \overline{u}_{1}\right\Vert _{2}^{2} &amp;  &amp;  &amp; 0\\&#10; &amp; \left\Vert \overline{u}_{2}\right\Vert _{2}^{2}\\&#10; &amp;  &amp; \ddots\\&#10;0 &amp;  &amp;  &amp; \left\Vert \overline{u}_{n}\right\Vert _{2}^{2}&#10;\end{array}\right]=\left[\begin{array}{cccc}&#10;\sigma_{1}^{2} &amp;  &amp;  &amp; 0\\&#10; &amp; \sigma_{2}^{2}\\&#10; &amp;  &amp; \ddots\\&#10; &amp;  &amp;  &amp; \sigma_{n}^{2}&#10;\end{array}\right].&#10;\]&#10;&#10;\end{document}"/>
  <p:tag name="IGUANATEXSIZE" val="20"/>
  <p:tag name="IGUANATEXCURSOR" val="4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576"/>
  <p:tag name="LATEXADDIN" val="\documentclass{article}&#10;\usepackage{amsmath}&#10;\pagestyle{empty}&#10;\begin{document}&#10;&#10;\[&#10;\overline{U}^{T}\overline{U}=\Sigma^{2}&#10;\]&#10;&#10;&#10;\end{document}"/>
  <p:tag name="IGUANATEXSIZE" val="20"/>
  <p:tag name="IGUANATEXCURSOR" val="12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"/>
  <p:tag name="ORIGINALWIDTH" val="99"/>
  <p:tag name="LATEXADDIN" val="\documentclass{article}&#10;\usepackage{amsmath}&#10;\pagestyle{empty}&#10;\begin{document}&#10;&#10;&#10;$\frac{\overline{u}_{i}}{\sigma_{i}}$&#10;&#10;\end{document}"/>
  <p:tag name="IGUANATEXSIZE" val="20"/>
  <p:tag name="IGUANATEXCURSOR" val="11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077.75"/>
  <p:tag name="LATEXADDIN" val="\documentclass{article}&#10;\usepackage{amsmath}&#10;\pagestyle{empty}&#10;\begin{document}&#10;&#10;&#10;$U=\left(\frac{\overline{u_{1}}}{\sigma_{1}}\,\,\frac{\overline{u_{2}}}{\sigma_{2}}\,\,\cdots\frac{\overline{u_{n}}}{\sigma_{n}}\right)$&#10;&#10;\end{document}"/>
  <p:tag name="IGUANATEXSIZE" val="20"/>
  <p:tag name="IGUANATEXCURSOR" val="2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5"/>
  <p:tag name="ORIGINALWIDTH" val="477"/>
  <p:tag name="LATEXADDIN" val="\documentclass{article}&#10;\usepackage{amsmath}&#10;\pagestyle{empty}&#10;\begin{document}&#10;&#10;&#10;$\overline{U}=U\Sigma.$&#10;&#10;\end{document}"/>
  <p:tag name="IGUANATEXSIZE" val="20"/>
  <p:tag name="IGUANATEXCURSOR" val="1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558"/>
  <p:tag name="LATEXADDIN" val="\documentclass{article}&#10;\usepackage{amsmath}&#10;\pagestyle{empty}&#10;\begin{document}&#10;&#10;&#10;\[&#10;A=\overline{U}V^{T},&#10;\]&#10;&#10;\end{document}"/>
  <p:tag name="IGUANATEXSIZE" val="20"/>
  <p:tag name="IGUANATEXCURSOR" val="10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5"/>
  <p:tag name="ORIGINALWIDTH" val="646.5"/>
  <p:tag name="LATEXADDIN" val="\documentclass{article}&#10;\usepackage{amsmath}&#10;\pagestyle{empty}&#10;\begin{document}&#10;&#10;&#10;\[&#10;A=U\Sigma V^{T}.&#10;\]&#10;&#10;\end{document}"/>
  <p:tag name="IGUANATEXSIZE" val="20"/>
  <p:tag name="IGUANATEXCURSOR" val="10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80.25"/>
  <p:tag name="ORIGINALWIDTH" val="4101"/>
  <p:tag name="LATEXADDIN" val="\documentclass{article}&#10;\usepackage{amsmath}&#10;\pagestyle{empty}&#10;\begin{document}&#10;&#10;\begin{itemize}&#10;\item Like the Jacobi algorithm for finding the eigenvalues of a real symmetric&#10;matrix, the algorithm uses the cyclic-by-row method.&#10;\item Before performing an orthogonalization step, the norms of columns&#10;$i$ and $j$ of $U$ are compared. If the norm of column $i$ is&#10;less than that of column $j$, the two columns are switched. This&#10;necessitates swaping the same columns of $V$ as well. This action&#10;assures that the singular values in $S$ appear in decreasing order.&#10;\item The norms of the final columns of $U$ are the approximation to the&#10;singular values. If a norm is less than the machine precision $eps$,&#10;it is assumed that the singular value is zero.&#10;\item If the matrix $A$ has a row or column of zeros, the algorithm produces&#10;a decomposition $A=U\Sigma V^{T}$, but $U$ is not orthogonal, since&#10;it will have a row or column of zeros.&#10;\end{itemize}&#10;&#10;&#10;&#10;\end{document}"/>
  <p:tag name="IGUANATEXSIZE" val="20"/>
  <p:tag name="IGUANATEXCURSOR" val="1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5.75"/>
  <p:tag name="ORIGINALWIDTH" val="3093.75"/>
  <p:tag name="LATEXADDIN" val="\documentclass{article}&#10;\usepackage{amsmath}&#10;\pagestyle{empty}&#10;\begin{document}&#10;&#10;&#10;\noindent \begin{center}&#10;{\small{}}%&#10;\begin{tabular}{c|ccccccc|}&#10;\multicolumn{1}{c}{} &amp;  &amp;  &amp; {\small{}i} &amp;  &amp; {\small{}j} &amp;  &amp; \multicolumn{1}{c}{}\tabularnewline&#10;\cline{2-8} &#10; &amp; $a_{11}$ &amp;  &amp; {\small{}$ca_{1i}-sa_{1j}$} &amp; {\small{}$\ldots$} &amp; {\small{}$sa_{1i}+ca_{1j}$} &amp; {\small{}$\ldots$} &amp; {\small{}$a_{1n}$}\tabularnewline&#10; &amp; {\small{}$\vdots$} &amp; {\small{}$\ddots$} &amp; {\small{}$\vdots$} &amp; {\small{}$\ldots$} &amp; {\small{}$\vdots$} &amp; {\small{}$\ldots$} &amp; {\small{}$\vdots$}\tabularnewline&#10;{\small{}i} &amp; $a_{i1}$ &amp;  &amp; {\small{}$ca_{ii}-sa_{ij}$} &amp;  &amp; {\small{}$sa_{ii}+ca_{ij}$} &amp; {\small{}$\ldots$} &amp; {\small{}$a_{in}$}\tabularnewline&#10; &amp; {\small{}$\vdots$} &amp;  &amp; {\small{}$\vdots$} &amp; {\small{}$\ddots$} &amp; {\small{}$\vdots$} &amp;  &amp; {\small{}$\vdots$}\tabularnewline&#10;{\small{}j} &amp; $a_{j1}$ &amp;  &amp; {\small{}$ca{}_{ji}-sa_{ji}$} &amp;  &amp; {\small{}$sa_{ji}+ca_{jj}$} &amp;  &amp; {\small{}$a_{jn}$}\tabularnewline&#10; &amp; {\small{}$\vdots$} &amp;  &amp; {\small{}$\vdots$} &amp;  &amp; {\small{}$\vdots$} &amp; {\small{}$\ddots$} &amp; {\small{}$\vdots$}\tabularnewline&#10; &amp; $a_{n1}$ &amp;  &amp; {\small{}$ca{}_{ni}-sa_{nj}$} &amp;  &amp; {\small{}$sa{}_{ni}+sa_{nj}$} &amp; {\small{}$\cdots$} &amp; {\small{}$a_{nn}$}\tabularnewline&#10;\cline{2-8} &#10;\multicolumn{1}{c}{} &amp;  &amp;  &amp;  &amp; {\small{}$A$} &amp;  &amp;  &amp; \multicolumn{1}{c}{}\tabularnewline&#10;\end{tabular}&#10;\par\end{center}{\small \par}&#10;&#10;\end{document}"/>
  <p:tag name="IGUANATEXSIZE" val="20"/>
  <p:tag name="IGUANATEXCURSOR" val="13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967.5"/>
  <p:tag name="LATEXADDIN" val="\documentclass{article}&#10;\usepackage{amsmath}&#10;\pagestyle{empty}&#10;\begin{document}&#10;&#10;\[&#10;\left|\left\langle \frac{u_{i}}{\left\Vert u_{i}\right\Vert _{2}},\thinspace\frac{u_{j}}{\left\Vert u_{j}\right\Vert _{2}}\right\rangle \right|&#10;\]&#10;&#10;&#10;\end{document}"/>
  <p:tag name="IGUANATEXSIZE" val="20"/>
  <p:tag name="IGUANATEXCURSOR" val="22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State&#10;\Comment {One-sided Jacobi method for computing the reduced SVD of}&#10;\State&#10;\Comment {an $m\times n$ matrix.}&#10;\State&#10;\Comment {Input: Matrix A, error tolerance tol, and the}&#10;\State&#10;\Comment {maximum number of sweeps, maxsweeps.}&#10;\State&#10;\Comment {Output: $m\times n$ orthogonal matrix U, $n\times n$ diagonal matrix $\Sigma$}&#10;\State&#10;\Comment {containing the singular values of A in decreasing order, an}&#10;\State&#10;\Comment {$n\times n$ orthogonal matrix V, and numsweeps, the number of sweeps required.}&#10;\State&#10;\Comment {If the error tolerance is not obtained in maxsweeps, numsweeps = -1.}&#10;\EndFunction&#10;\end{algorithmic}&#10;\end{algorithm}&#10;\end{document}&#10;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225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State&#10;U = A&#10;\State&#10;V = I&#10;\State&#10;singvals = 0&#10;\State&#10;$tmp=\left[\begin{array}{ccccc} 1 &amp; 1 &amp; \ldots &amp; 1 &amp; 1\end{array}\right]^{T}$&#10;\State&#10;errormeasure = tol + 1&#10;\State&#10;numsweeps = 0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551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While {$\left(errormeasure\geq tol\right)\, and\,\left(numsweeps\leq maxsweeps\right)$}&#10;\State&#10;numsweeps = numsweeps + 1&#10;\For {i = 1:n-1}&#10;\State&#10;errormeasure = 0&#10;\For {j = i+1:n}&#10;\State&#10;$normcoli=\left\Vert U\left(:,\, i\right)\right\Vert _{2}$&#10;\State&#10;$normcolj=\left\Vert U\left(:,\, j\right)\right\Vert _{2}$&#10;\If {$normcoli&lt;normcolj$}&#10;\State&#10;\Comment {Assure the singular values will appear in decreasing order in S.}&#10;\State&#10;swap columns i and j of U and V&#10;\EndIf&#10;\State&#10;$\alpha=\sum_{k=1}^{m}u_{ki}^{2}$&#10;\State&#10;$\beta=\sum_{k=1}^{m}u_{kj}^{2}$&#10;\State&#10;$\gamma=\sum_{k=1}^{m}u_{ki}u_{kj}$&#10;\If {$\alpha\beta\neq0$}&#10;\State&#10;$errormeasure=\max\left(errormeasure,\,\frac{\left|\gamma\right|}{\sqrt{\alpha\beta}}\right)$&#10;\EndIf&#10;\EndFor&#10;\EndFor&#10;\EndWhile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839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While {1}&#10;\For {i}&#10;\For {j}&#10;\State&#10;\Comment {compute Jacobi rotation that makes columns i and j of U}&#10;\State&#10;\Comment {orthogonal and also zeros-out $\left(A^{T}A\right)_{ij}$ and $\left(A^{T}A\right)_{ji}$}&#10;\If {$\gamma\neq0$}&#10;\State&#10;$\zeta=\frac{\beta-\alpha}{2\gamma}$&#10;\If {$\zeta\geq0$}&#10;\State&#10;$t=\frac{1}{\left|\zeta\right|+\sqrt{1+\zeta^{2}}}$&#10;\Else&#10;\State&#10;$t=-\frac{1}{\left|\zeta\right|+\sqrt{1+\zeta^{2}}}$&#10;\EndIf&#10;\State&#10;$c=\frac{1}{\sqrt{1+t^{2}}}$&#10;$s=ct$&#10;\Else&#10;\State&#10;c = 1&#10;\State&#10;s = 0&#10;\EndIf&#10;\EndFor&#10;\EndFor&#10;\EndWhile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475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While {1}&#10;\For {1}&#10;\For {1}&#10;\State&#10;\Comment {update columns i and j of U.}&#10;\State&#10;t = U(:,i)&#10;\State&#10;U(:,i) = ct - s*U(:,j)&#10;\State&#10;U(:,j) = st + c*U(:,j)&#10;\State&#10;\Comment {update matrix V of right singular vectors.}&#10;\State&#10;t = V(:,i)&#10;\State&#10;V(:,i) = ct - sV(:,j)&#10;\State&#10;V(:,j) = st + cV(:,j)&#10;\EndFor&#10;\EndFor&#10;\EndWhile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1250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jacobisvd} {A,tol,maxsweeps}&#10;\State&#10;\Comment {The singular values are the norms of the columns of U.}&#10;\State&#10;\Comment {The left singular vectors are the normalized columns of U.}&#10;\For {j = 1:n}&#10;\State&#10;$\mathsf{singvals\left(j\right)}=\left\Vert U\left(:,\, j\right)\right\Vert _{2}$&#10;\If {$\mathsf{singvals\left(j\right)}&gt;eps$}&#10;\State&#10;$U\left(:,\, j\right)=U\left(:,\, j\right)/\mathsf{singvals\left(j\right)}$&#10;\EndIf&#10;\EndFor&#10;\State&#10;$\Sigma=diag\left(singvals\right)$&#10;\If {errormeasure $\geq$ tol}&#10;\State&#10;numsweeps = -1&#10;\EndIf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153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8.75"/>
  <p:tag name="ORIGINALWIDTH" val="4290.75"/>
  <p:tag name="LATEXADDIN" val="\documentclass{article}&#10;\usepackage{amsmath}&#10;\usepackage{listings}&#10;\pagestyle{empty}&#10;\begin{document}&#10;&#10;\noindent \textbf{Example:} The first part of the example finds the SVD for the Hanowa matrix&#10;of order $500$. This matrix is often used as a test matix for eigenvalue&#10;algorithms because all its eigenvalues lie on a line in the complex&#10;plane. We will apply \texttt{jacobisvd} to the matrix and compute&#10;$\left\Vert A-USV^{T}\right\Vert _{2}$.&#10;\begin{quote}&#10;\lstset{&#10;basicstyle=\footnotesize&#10;}&#10;\begin{lstlisting}&#10;&gt;&gt; A = gallery('hanowa', 500);&#10;[U S V] = jacobisvd(A, 1.0e-14);&#10;norm(A - U*S*V')&#10;&#10;ans =&#10;     1.110223024625157e-16&#10;\end{lstlisting}&#10;\end{quote}&#10;&#10;&#10;&#10;\end{document}"/>
  <p:tag name="IGUANATEXSIZE" val="20"/>
  <p:tag name="IGUANATEXCURSOR" val="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94.5"/>
  <p:tag name="ORIGINALWIDTH" val="4858.5"/>
  <p:tag name="LATEXADDIN" val="\documentclass{article}&#10;\usepackage{amsmath}&#10;\usepackage{listings}&#10;\pagestyle{empty}&#10;\begin{document}&#10;&#10;\noindent For the second part, load the $20\times20$ matrix SMLSINGVAL.mat&#10;from the software distribution. It has singular values $\sigma_{i},\thinspace1\leq i\leq15$&#10;that range from 5.0 down to 1.0. The last five singular values are&#10;\[&#10;\sigma_{16}=1.0\times10^{-12},\thinspace\sigma_{17}=1.0\times10^{-13},\thinspace\sigma_{18}=1.0\times10^{-14},\thinspace\sigma_{19}=1.0\times10^{-15},\thinspace\sigma_{20}=0.5\times10^{-15}.&#10;\]&#10;Compute the singular values of SMLSINGVAL and output the smallest&#10;six with 16 significant digits.&#10;\begin{quote}&#10;\lstset{&#10;basicstyle=\footnotesize&#10;}&#10;\begin{lstlisting}&#10;&gt;&gt; S = jacobisvd(SMLSINGVAL,1.0e-15);&#10;&gt;&gt; for i = 15:20&#10;      fprintf('S(%d) = %.16g\n',i,S(i));&#10;   end&#10;&#10;norm(A - U*S*V') = 1.11022e-16&#10;S(15) = 1.0000000000000018&#10;S(16) = 0.0000000000010002&#10;S(17) = 0.0000000000000999&#10;S(18) = 0.0000000000000101&#10;S(19) = 0.0000000000000013&#10;S(20) = 0.0000000000000006&#10;&gt;&gt; eps&#10;&#10;ans =&#10;     2.220446049250313e-16&#10;&#10;&gt;&gt; abs(eps-S(20))&#10;&#10;ans =&#10;     1.030299140246974e-16&#10;\end{lstlisting}&#10;\end{quote}&#10;&#10;&#10;\end{document}"/>
  <p:tag name="IGUANATEXSIZE" val="20"/>
  <p:tag name="IGUANATEXCURSOR" val="8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3.25"/>
  <p:tag name="ORIGINALWIDTH" val="5946.75"/>
  <p:tag name="LATEXADDIN" val="\documentclass{article}&#10;\usepackage{amsmath}&#10;\pagestyle{empty}&#10;\begin{document}&#10;&#10;&#10;$A=\left[\begin{array}{cccccc}&#10;* &amp; * &amp; * &amp; * &amp; * &amp; *\\*&#10;* &amp; * &amp; * &amp; * &amp; * &amp; *\\*&#10;* &amp; * &amp; * &amp; * &amp; * &amp; *\\*&#10;* &amp; * &amp; * &amp; * &amp; * &amp; *\\*&#10;* &amp; * &amp; * &amp; * &amp; * &amp; *\\*&#10;* &amp; * &amp; * &amp; * &amp; * &amp; *&#10;\end{array}\right]\overrightarrow{H_{u_{1}}A}\left[\begin{array}{cccccc}&#10;X &amp; * &amp; * &amp; * &amp; * &amp; *\\&#10;0 &amp; X &amp; * &amp; * &amp; * &amp; *\\&#10;0 &amp; * &amp; X &amp; * &amp; * &amp; *\\&#10;0 &amp; * &amp; * &amp; X &amp; * &amp; *\\&#10;0 &amp; * &amp; * &amp; * &amp; X &amp; *\\&#10;0 &amp; * &amp; * &amp; * &amp; * &amp; X&#10;\end{array}\right]\overrightarrow{H_{u_{1}}AH_{v_{1}}}\left[\begin{array}{cccccc}&#10;X &amp; X &amp; 0 &amp; 0 &amp; 0 &amp; 0\\&#10;0 &amp; X &amp; * &amp; * &amp; * &amp; *\\&#10;0 &amp; * &amp; X &amp; * &amp; * &amp; *\\&#10;0 &amp; * &amp; * &amp; X &amp; * &amp; *\\&#10;0 &amp; * &amp; * &amp; * &amp; X &amp; *\\&#10;0 &amp; * &amp; * &amp; * &amp; * &amp; X&#10;\end{array}\right]=A_{1}.$&#10;&#10;\end{document}"/>
  <p:tag name="IGUANATEXSIZE" val="20"/>
  <p:tag name="IGUANATEXCURSOR" val="7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4.25"/>
  <p:tag name="ORIGINALWIDTH" val="2310.75"/>
  <p:tag name="LATEXADDIN" val="\documentclass{article}&#10;\usepackage{amsmath}&#10;\pagestyle{empty}&#10;\begin{document}&#10;&#10;\[&#10;\left\langle \left[\begin{array}{c}&#10;ca_{1i}-sa_{1j}\\&#10;\vdots\\&#10;ca_{ii}-sa_{ij}\\&#10;\vdots\\&#10;ca{}_{ji}-sa_{ji}\\&#10;\vdots\\&#10;ca{}_{ni}-sa_{nj}&#10;\end{array}\right],\thinspace\left[\begin{array}{c}&#10;sa_{1i}+ca_{1j}\\&#10;\vdots\\&#10;sa_{ii}+ca_{ij}\\&#10;\vdots\\&#10;sa{}_{ji}+ca_{jj}\\&#10;\vdots\\&#10;sa{}_{ni}+ca_{nj}&#10;\end{array}\right]\right\rangle =0&#10;\]&#10;&#10;&#10;\end{document}"/>
  <p:tag name="IGUANATEXSIZE" val="20"/>
  <p:tag name="IGUANATEXCURSOR" val="4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"/>
  <p:tag name="ORIGINALWIDTH" val="130.5"/>
  <p:tag name="LATEXADDIN" val="\documentclass{article}&#10;\usepackage{amsmath}&#10;\pagestyle{empty}&#10;\begin{document}&#10;&#10;&#10;$A_{1}$&#10;&#10;\end{document}"/>
  <p:tag name="IGUANATEXSIZE" val="20"/>
  <p:tag name="IGUANATEXCURSOR" val="8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6"/>
  <p:tag name="ORIGINALWIDTH" val="4229.25"/>
  <p:tag name="LATEXADDIN" val="\documentclass{article}&#10;\usepackage{amsmath}&#10;\pagestyle{empty}&#10;\begin{document}&#10;&#10;\noindent $A_{1}=\left[\begin{array}{cccccc}&#10;X &amp; X &amp; 0 &amp; 0 &amp; 0 &amp; 0\\&#10;0 &amp; X &amp; * &amp; * &amp; * &amp; *\\&#10;0 &amp; * &amp; X &amp; * &amp; * &amp; *\\&#10;0 &amp; * &amp; * &amp; X &amp; * &amp; *\\&#10;0 &amp; * &amp; * &amp; * &amp; X &amp; *\\&#10;0 &amp; * &amp; * &amp; * &amp; * &amp; X&#10;\end{array}\right]\overrightarrow{H_{u_{2}}H_{u_{1}}AH_{v_{1}}}\left[\begin{array}{cccccc}&#10;X &amp; X &amp; 0 &amp; 0 &amp; 0 &amp; 0\\&#10;0 &amp; X &amp; * &amp; * &amp; * &amp; *\\&#10;0 &amp; 0 &amp; X &amp; * &amp; * &amp; *\\&#10;0 &amp; 0 &amp; * &amp; X &amp; * &amp; *\\&#10;0 &amp; 0 &amp; * &amp; * &amp; X &amp; *\\&#10;0 &amp; 0 &amp; * &amp; * &amp; * &amp; X&#10;\end{array}\right]\\\overrightarrow{H_{u_{2}}H_{u_{1}}AH_{v_{1}}H_{v_{2}}}\left[\begin{array}{cccccc}&#10;X &amp; X &amp; 0 &amp; 0 &amp; 0 &amp; 0\\&#10;0 &amp; X &amp; X &amp; 0 &amp; 0 &amp; 0\\&#10;0 &amp; 0 &amp; X &amp; * &amp; * &amp; *\\&#10;0 &amp; 0 &amp; * &amp; X &amp; * &amp; *\\&#10;0 &amp; 0 &amp; * &amp; * &amp; X &amp; *\\&#10;0 &amp; 0 &amp; * &amp; * &amp; * &amp; X&#10;\end{array}\right]=A_{2}.$&#10;&#10;&#10;\end{document}"/>
  <p:tag name="IGUANATEXSIZE" val="20"/>
  <p:tag name="IGUANATEXCURSOR" val="9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2221.5"/>
  <p:tag name="LATEXADDIN" val="\documentclass{article}&#10;\usepackage{amsmath}&#10;\pagestyle{empty}&#10;\begin{document}&#10;&#10;&#10;&#10;\[&#10;B=H_{u_{k}}H_{u_{k-1}}\cdots H_{u_{1}}AH_{v_{1}}H_{v_{2}}\cdots H_{v_{k-1}}&#10;\]&#10;\end{document}"/>
  <p:tag name="IGUANATEXSIZE" val="20"/>
  <p:tag name="IGUANATEXCURSOR" val="16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5.5"/>
  <p:tag name="LATEXADDIN" val="\documentclass{article}&#10;\usepackage{amsmath}&#10;\pagestyle{empty}&#10;\begin{document}&#10;&#10;&#10;$k=\min\left(m-1,\, n\right)$&#10;&#10;\end{document}"/>
  <p:tag name="IGUANATEXSIZE" val="20"/>
  <p:tag name="IGUANATEXCURSOR" val="1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94.25"/>
  <p:tag name="ORIGINALWIDTH" val="7975.5"/>
  <p:tag name="LATEXADDIN" val="\documentclass{article}&#10;\usepackage{amsmath}&#10;\pagestyle{empty}&#10;\begin{document}&#10;&#10;&#10;\noindent \textbf{Example:} This example illustrates the conversion to bidiagonal form step by&#10;step for the matrix $A=\left[\begin{array}{ccc}&#10;1 &amp; 5 &amp; 3\\&#10;1 &amp; 0 &amp; -7\\&#10;3 &amp; 8 &amp; 9&#10;\end{array}\right].$ Of course, the Householder matrices are not actually formed.&#10;&#10;\noindent \begin{tabular}{|c|c|c|c|}&#10;\hline &#10;$H_{u_{1}}$ &amp; $H_{u_{1}}A$ &amp; $H_{v_{1}}$ &amp; $H_{u_{1}}AH_{v_{1}}$\tabularnewline&#10;\hline &#10;\hline &#10;$\left[\begin{array}{ccc}&#10;-0.3015 &amp; -0.3015 &amp; -0.9045\\&#10;-0.3015 &amp; 0.9302 &amp; -0.2095\\&#10;-0.9045 &amp; -0.2095 &amp; 0.3714&#10;\end{array}\right]$ &amp; $\left[\begin{array}{ccc}&#10;-3.3166 &amp; -8.7438 &amp; -6.9348\\&#10;0 &amp; -3.1839 &amp; -9.3015\\&#10;0 &amp; -1.5518 &amp; 2.0955&#10;\end{array}\right]$ &amp; $\left[\begin{array}{ccc}&#10;1.0000 &amp; 0 &amp; 0\\&#10;0 &amp; -0.7835 &amp; -0.6214\\&#10;0 &amp; -0.6214 &amp; 0.7835&#10;\end{array}\right]$ &amp; $\left[\begin{array}{ccc}&#10;-3.3166 &amp; 11.1600 &amp; 0\\&#10;0 &amp; 8.2745 &amp; -5.3092\\&#10;0 &amp; -0.0863 &amp; 2.6061&#10;\end{array}\right]$\tabularnewline&#10;\hline &#10;\end{tabular}&#10;\\&#10;\begin{tabular}{|c|c|}&#10;\hline &#10;$H_{u_{2}}$ &amp; $B=H_{u_{2}}H_{u_{1}}AH_{v_{1}}$\tabularnewline&#10;\hline &#10;\hline &#10;$\left[\begin{array}{ccc}&#10;1 &amp; 0 &amp; 0\\&#10;0 &amp; -0.9999 &amp; 0.0104\\&#10;0 &amp; 0.0104 &amp; 0.9999&#10;\end{array}\right]$ &amp; $\left[\begin{array}{ccc}&#10;-3.3166 &amp; 11.1600 &amp; 0\\&#10;0 &amp; -8.2750 &amp; 5.3361\\&#10;0 &amp; 0 &amp; 2.5506&#10;\end{array}\right]$\tabularnewline&#10;\hline &#10;\end{tabular}&#10;&#10;\end{document}"/>
  <p:tag name="IGUANATEXSIZE" val="20"/>
  <p:tag name="IGUANATEXCURSOR" val="35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802.25"/>
  <p:tag name="LATEXADDIN" val="\documentclass{article}&#10;\usepackage{amsmath}&#10;\pagestyle{empty}&#10;\begin{document}&#10;&#10;\[&#10;\left[\begin{array}{cc}&#10;A, &amp; u\end{array}\right]=hzero2\left(A,\, i,\, j,\, row\right)&#10;\]&#10;&#10;&#10;&#10;\end{document}"/>
  <p:tag name="IGUANATEXSIZE" val="20"/>
  <p:tag name="IGUANATEXCURSOR" val="1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87"/>
  <p:tag name="ORIGINALWIDTH" val="2977.5"/>
  <p:tag name="LATEXADDIN" val="\documentclass{article}&#10;\usepackage{amsmath}&#10;\usepackage{algorithm}&#10;\usepackage{algpseudocode}&#10;\usepackage{listings}&#10;\pagestyle{empty}&#10;\begin{document}&#10;\algrenewcommand{\algorithmiccomment}[1]{$\%$ #1}&#10;\begin{algorithmic}&#10;\Function {bidiag} {A}&#10;\State&#10;\Comment {Reduces the $m\times n$ matrix A to bidiagonal form.}&#10;\State&#10;\Comment {Input: matrix A}&#10;\State&#10;\Comment {Output: matrix B in upper biagonal form.}&#10;\State&#10;$k=\min\left(m-1,\, n\right)$&#10;\For {i = 1:k}&#10;\State&#10;A = hzero2(A,i,i)&#10;\If {$i\leq k-1$}&#10;\State&#10;$A=hzero2\left(A,\, i,\, i+1,\,1\right)$&#10;\EndIf&#10;\EndFor&#10;\State&#10;return A&#10;\EndFunction&#10;\end{algorithmic}&#10;&#10;\end{document}"/>
  <p:tag name="IGUANATEXSIZE" val="20"/>
  <p:tag name="IGUANATEXCURSOR" val="2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86.75"/>
  <p:tag name="ORIGINALWIDTH" val="2937.75"/>
  <p:tag name="LATEXADDIN" val="\documentclass{article}&#10;\usepackage{amsmath}&#10;\pagestyle{empty}&#10;\begin{document}&#10;&#10;&#10;\[&#10;\mathsf{Stage}\:1\: A\Rightarrow B=\left[\begin{array}{cccccc}&#10;b_{11} &amp; b_{12} &amp;  &amp;  &amp;  &amp; 0\\&#10; &amp; b_{22} &amp; b_{23}\\&#10; &amp;  &amp; \ddots &amp; \ddots\\&#10; &amp;  &amp;  &amp; \ddots &amp; \ddots\\&#10; &amp;  &amp;  &amp;  &amp; \ddots &amp; b_{n-1,n}\\&#10;0 &amp;  &amp;  &amp;  &amp;  &amp; b_{nn}&#10;\end{array}\right]&#10;\]&#10;&#10;&#10;\[&#10;\mathsf{Stage}\:2\: B\Longrightarrow\tilde{\Sigma}=\left[\begin{array}{cccccc}&#10;\sigma_{1} &amp;  &amp;  &amp;  &amp;  &amp; 0\\&#10; &amp; \ddots\\&#10; &amp;  &amp; \sigma_{r}\\&#10; &amp;  &amp;  &amp; 0\\&#10; &amp;  &amp;  &amp;  &amp; \ddots\\&#10;0 &amp;  &amp;  &amp;  &amp;  &amp; 0&#10;\end{array}\right]&#10;\]&#10;&#10;\end{document}"/>
  <p:tag name="IGUANATEXSIZE" val="20"/>
  <p:tag name="IGUANATEXCURSOR" val="5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8.75"/>
  <p:tag name="ORIGINALWIDTH" val="4380"/>
  <p:tag name="LATEXADDIN" val="\documentclass{article}&#10;\usepackage{amsmath}&#10;\pagestyle{empty}&#10;\begin{document}&#10;&#10;&#10;\fbox{\begin{minipage}[t]{1\columnwidth}%&#10;\noindent \begin{center}&#10;\textbf{Actions in a Pass}&#10;\par\end{center}&#10;&#10;Step $i=1$:&#10;\begin{quote}&#10;Zero-out the entry at $\left(1,\,2\right)$ by multiplying on the&#10;right by a rotation matrix. This action introduces a non-zero value&#10;at $\left(2,\,1\right)$ immediately below the diagonal.&#10;&#10;Multiply by a rotation on the left to zero-out $\left(2,\,1\right)$.&#10;This introduces nonzeros at indices$\left(1,\,2\right)$ and $\left(1,\,3\right)$.&#10;\end{quote}&#10;Steps $i=2$ through $\left(k-2\right)$:&#10;\begin{quote}&#10;Multiply by a rotation on the right that zeros-out $\left(i,\thinspace i+1\right)$&#10;and, as a side effect, $\left(i-1,\, i+1\right)$. This leaves a nonzero&#10;value at index $\left(i+1,\, i\right)$.&#10;&#10;Zero-out $\left(i+1,\, i\right)$. This leaves nonzeros at indices&#10;$\left(i,\, i+1\right)$ and $\left(i,\, i+2\right)$.&#10;\end{quote}&#10;Step $i=k-1$:&#10;\begin{quote}&#10;Multiply by a rotation on the right that zeros-out $\left(i,\thinspace i+1\right)$&#10;and, as a side effect, $\left(i-1,\, i+1\right)$. This leaves a nonzero&#10;value at index $\left(i+1,\, i\right)$.&#10;&#10;Zero-out $\left(i+1,\, i\right)$. The matrix remains in upper bidiagonal&#10;form.\end{quote}&#10;%&#10;\end{minipage}}&#10;&#10;\end{document}"/>
  <p:tag name="IGUANATEXSIZE" val="20"/>
  <p:tag name="IGUANATEXCURSOR" val="128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7"/>
  <p:tag name="ORIGINALWIDTH" val="1314.75"/>
  <p:tag name="LATEXADDIN" val="\documentclass{article}&#10;\usepackage{amsmath}&#10;\pagestyle{empty}&#10;\begin{document}&#10;&#10;\[&#10;A=\left[\begin{array}{ccccc}&#10;* &amp; * &amp; 0 &amp; 0 &amp; 0\\*&#10;0 &amp; * &amp; * &amp; 0 &amp; 0\\&#10;0 &amp; 0 &amp; * &amp; * &amp; 0\\&#10;0 &amp; 0 &amp; 0 &amp; * &amp; *\\&#10;0 &amp; 0 &amp; 0 &amp; 0 &amp; *&#10;\end{array}\right]&#10;\]&#10;&#10;&#10;\end{document}"/>
  <p:tag name="IGUANATEXSIZE" val="20"/>
  <p:tag name="IGUANATEXCURSOR" val="2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7.25"/>
  <p:tag name="ORIGINALWIDTH" val="5297.25"/>
  <p:tag name="LATEXADDIN" val="\documentclass{article}&#10;\usepackage{amsmath}&#10;\pagestyle{empty}&#10;\begin{document}&#10;&#10;\begin{eqnarray*}&#10;\left(ca_{1i}-sa_{1j}\right)\left(sa_{1i}+ca_{1j}\right)+\cdots+\left(ca_{ii}-sa_{ij}\right)\left(sa_{ii}+ca_{ij}\right)+\cdots+\left(ca{}_{ji}-sa_{ji}\right)\left(sa{}_{ji}+ca_{jj}\right)+\cdots\\&#10;+\left(ca{}_{ji}-sa_{ji}\right)\left(sa{}_{ji}+ca_{ji}\right)+\cdots+\left(ca{}_{ni}-sa_{nj}\right)\left(sa{}_{ni}+ca_{nj}\right)=0&#10;\end{eqnarray*}&#10;&#10;&#10;&#10;\end{document}"/>
  <p:tag name="IGUANATEXSIZE" val="20"/>
  <p:tag name="IGUANATEXCURSOR" val="4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26.5"/>
  <p:tag name="ORIGINALWIDTH" val="3666"/>
  <p:tag name="LATEXADDIN" val="\documentclass{article}&#10;\usepackage{amsmath}&#10;\pagestyle{empty}&#10;\begin{document}&#10;&#10;\begin{quote}&#10;\textbf{Step 1}: Develop a Givens rotation, $J_{r_{1}}$, that zeros-out&#10;$\left(1,\,2\right)$ but generates a nonzero value at index $\left(2,\,1\right)$.&#10;&#10;\[&#10;A=\left[\begin{array}{ccccc}&#10;* &amp; 0 &amp; 0 &amp; 0 &amp; 0\\*&#10;X &amp; * &amp; * &amp; 0 &amp; 0\\&#10;0 &amp; 0 &amp; * &amp; * &amp; 0\\&#10;0 &amp; 0 &amp; 0 &amp; * &amp; *\\&#10;0 &amp; 0 &amp; 0 &amp; 0 &amp; *&#10;\end{array}\right].&#10;\]&#10;&#10;&#10;Develop a rotation, $J_{l_{1}}$ that zeros-out $\left(2,\,1\right)$.&#10;It introduces nonzeros at $\left(1,\,2\right)$ and $\left(1,\,3\right)$.&#10;&#10;{\footnotesize{}&#10;\[&#10;A=\left[\begin{array}{ccccc}&#10;* &amp; X &amp; X &amp; 0 &amp; 0\\*&#10;0 &amp; * &amp; * &amp; 0 &amp; 0\\&#10;0 &amp; 0 &amp; * &amp; * &amp; 0\\&#10;0 &amp; 0 &amp; 0 &amp; * &amp; *\\&#10;0 &amp; 0 &amp; 0 &amp; 0 &amp; *&#10;\end{array}\right].&#10;\]&#10;}{\footnotesize \par}&#10;&#10;\end{quote}&#10;&#10;&#10;\end{document}"/>
  <p:tag name="IGUANATEXSIZE" val="20"/>
  <p:tag name="IGUANATEXCURSOR" val="75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64.75"/>
  <p:tag name="ORIGINALWIDTH" val="3668.25"/>
  <p:tag name="LATEXADDIN" val="\documentclass{article}&#10;\usepackage{amsmath}&#10;\pagestyle{empty}&#10;\begin{document}&#10;&#10;&#10;\begin{quote}&#10;\textbf{Step 2}: Create a rotation, $J_{r_{2}}$, $ $that zeros-out&#10;$\left(2,\,3\right)$. It leaves a nonzero at $\left(3,\,1\right)$&#10;but zeros out $\left(1,\,3\right)$. \texttt{\footnotesize{}&#10;\[&#10;A=\left[\begin{array}{ccccc}&#10;* &amp; * &amp; 0 &amp; 0 &amp; 0\\*&#10;0 &amp; * &amp; 0 &amp; 0 &amp; 0\\&#10;X &amp; 0 &amp; * &amp; * &amp; 0\\&#10;0 &amp; 0 &amp; 0 &amp; * &amp; *\\&#10;0 &amp; 0 &amp; 0 &amp; 0 &amp; *&#10;\end{array}\right].&#10;\]&#10;}{\footnotesize \par}&#10;&#10;Develop a rotation, $J_{l_{2}}$ that zeros-out $\left(3,\,1\right)$&#10;and leaves nonzeros at $\left(2,\,3\right)$ and $\left(2,\,4\right)$&#10;&#10;{\footnotesize{}&#10;\[&#10;A=\left[\begin{array}{ccccc}&#10;* &amp; * &amp; 0 &amp; 0 &amp; 0\\*&#10;0 &amp; * &amp; X &amp; X &amp; 0\\&#10;0 &amp; 0 &amp; * &amp; * &amp; 0\\&#10;0 &amp; 0 &amp; 0 &amp; * &amp; *\\&#10;0 &amp; 0 &amp; 0 &amp; 0 &amp; *&#10;\end{array}\right].&#10;\]&#10;}{\footnotesize \par}&#10;&#10;\end{quote}&#10;&#10;&#10;\end{document}"/>
  <p:tag name="IGUANATEXSIZE" val="20"/>
  <p:tag name="IGUANATEXCURSOR" val="8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02.25"/>
  <p:tag name="ORIGINALWIDTH" val="3668.25"/>
  <p:tag name="LATEXADDIN" val="\documentclass{article}&#10;\usepackage{amsmath}&#10;\pagestyle{empty}&#10;\begin{document}&#10;&#10;&#10;\begin{quote}&#10;\textbf{Step 3:} Compute a rotation $J_{r_{3}}$ to zero out $\left(3,4\right)$&#10;that leaves a nonzero at $\left(4,\,3\right)$ but zeros-out $\left(2,\,4\right)$.&#10;&#10;\texttt{\footnotesize{}&#10;\[&#10;A=\left[\begin{array}{ccccc}&#10;* &amp; * &amp; 0 &amp; 0 &amp; 0\\*&#10;0 &amp; * &amp; * &amp; 0 &amp; 0\\&#10;0 &amp; 0 &amp; * &amp; 0 &amp; 0\\&#10;0 &amp; 0 &amp; X &amp; * &amp; *\\&#10;0 &amp; 0 &amp; 0 &amp; 0 &amp; *&#10;\end{array}\right],&#10;\]&#10;}{\footnotesize \par}&#10;&#10;Develop a rotation, $J_{l_{3}}$ that zeros-out $\left(4,\,3\right)$,&#10;leaving nonzeros at $\left(3,\,4\right)$ and $\left(3,\,5\right)$.&#10;&#10;{\footnotesize{}&#10;\[&#10;A=\left[\begin{array}{ccccc}&#10;* &amp; * &amp; 0 &amp; 0 &amp; 0\\*&#10;0 &amp; * &amp; * &amp; 0 &amp; 0\\&#10;0 &amp; 0 &amp; * &amp; X &amp; X\\&#10;0 &amp; 0 &amp; 0 &amp; * &amp; *\\&#10;0 &amp; 0 &amp; 0 &amp; 0 &amp; *&#10;\end{array}\right].&#10;\]&#10;}{\footnotesize \par}&#10;&#10;\end{quote}&#10;&#10;&#10;\end{document}"/>
  <p:tag name="IGUANATEXSIZE" val="20"/>
  <p:tag name="IGUANATEXCURSOR" val="80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8.5"/>
  <p:tag name="ORIGINALWIDTH" val="3668.25"/>
  <p:tag name="LATEXADDIN" val="\documentclass{article}&#10;\usepackage{amsmath}&#10;\pagestyle{empty}&#10;\begin{document}&#10;&#10;\begin{quote}&#10;\textbf{Step 4:} Multiply by a rotation $J_{r_{4}}$ that zeros-out&#10;$\left(4,\,5\right)$, leaves a nonzero at $\left(5,\,4\right)$,&#10;and zeros-out $\left(3,\,5\right)$.&#10;&#10;\texttt{\footnotesize{}&#10;\[&#10;A=\left[\begin{array}{ccccc}&#10;* &amp; * &amp; 0 &amp; 0 &amp; 0\\*&#10;0 &amp; * &amp; * &amp; 0 &amp; 0\\&#10;0 &amp; 0 &amp; * &amp; * &amp; 0\\&#10;0 &amp; 0 &amp; 0 &amp; * &amp; 0\\&#10;0 &amp; 0 &amp; 0 &amp; X &amp; *&#10;\end{array}\right].&#10;\]&#10;}{\footnotesize \par}&#10;&#10;As the final operation, multiply by a rotation $J_{l_{4}}$ that zeros-out&#10;$\left(5,\,4\right)$ and places a nonzero value at $\left(4,\,5\right)$.&#10;&#10;$ $&#10;\[&#10;A=\left[\begin{array}{ccccc}&#10;* &amp; * &amp; 0 &amp; 0 &amp; 0\\*&#10;0 &amp; * &amp; * &amp; 0 &amp; 0\\&#10;0 &amp; 0 &amp; * &amp; * &amp; 0\\&#10;0 &amp; 0 &amp; 0 &amp; * &amp; *\\&#10;0 &amp; 0 &amp; 0 &amp; 0 &amp; *&#10;\end{array}\right].&#10;\]&#10;&#10;\end{quote}&#10;&#10;&#10;&#10;\end{document}"/>
  <p:tag name="IGUANATEXSIZE" val="20"/>
  <p:tag name="IGUANATEXCURSOR" val="78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singvals} {A, tol}&#10;\State&#10;\Comment {Computes the singular values of an $m\times n$ matrix.}&#10;\State&#10;\Comment {Input: real matrix A and error tolerance tol.}&#10;\State&#10;\Comment {Output: a vector S of the singular values of A ordered}&#10;\State&#10;\Comment {largest to smallest.}&#10;\If {$m&lt;n$}&#10;\State&#10;$A=A^{T}$&#10;\State&#10;tmp = m&#10;\State&#10;m = n&#10;\State&#10;n = tmp&#10;\EndIf&#10;\State&#10;A = bidiag(A)&#10;\State&#10;$k=\min\left(m,\, n\right)$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0512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singvals} {A, tol}&#10;\While {$k\geq2$}&#10;\State&#10;\Comment {convergence test}&#10;\If {$\left|a_{k-1,\, k}\right|&lt;tol\left(\left|a_{k-1,\, k-1}\right|+\left|a_{kk}\right|\right)$}&#10;\State&#10;$a_{k-1,\, k}=0$&#10;\State&#10;k = k-1&#10;\Else&#10;\State&#10;;&#10;\EndIf&#10;\EndWhile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7014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singvals} {A, tol}&#10;\While {1}&#10;\If  {;}&#10;\For {i = 1:k-1}&#10;\Comment {Compute the Givens parameters for a rotation}&#10;\State&#10;\Comment {that will zero-out A(i,i+1) and A(i-1,i+1),}&#10;\State&#10;\Comment {but makes A(i+1,i) non-zero.}&#10;\State&#10;$\left[\begin{array}{cc} c, &amp; s\end{array}\right]=givensparms\left(a_{ii},\, a_{i,\, i+1}\right)$&#10;\State&#10;\Comment {Apply the rotation by performing a post-product.}&#10;\State&#10;A(1:k,1:k) = givensmulpsvd(A(1:k,1:k),i,i+1,c,s)&#10;\State&#10;\Comment {Compute the Givens parameters for a rotation}&#10;\State&#10;\Comment {that will zero-out $a_{i+1,\, i}$ to correct the result}&#10;\State&#10;\Comment {of the previous rotation. The rotation makes}&#10;\State&#10;\Comment {$a_{i,\, i+2}$ and A(i,i+1) non-zero.}&#10;\State&#10;$\left[\begin{array}{cc} c, &amp; s\end{array}\right]=givensparms\left(a_{ii},\, a_{i+1,i}\right)$&#10;\State&#10;\Comment {Apply the rotation as a pre-product.}&#10;\State&#10;A(1:k,1:k) = givensmul(A(1:k,1:k),i,i+1,c,s)&#10;\EndFor&#10;\EndIf&#10;\EndWhile&#10;\State&#10;return S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9415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92.25"/>
  <p:tag name="ORIGINALWIDTH" val="3903"/>
  <p:tag name="LATEXADDIN" val="\documentclass{article}&#10;\usepackage{amsmath}&#10;\usepackage{listings}&#10;\pagestyle{empty}&#10;\begin{document}&#10;&#10;&#10;\noindent \textbf{Example:} The matrix&#10;&#10;\[&#10;A=gallery\left(5\right)=\left[\begin{array}{ccccc}&#10;-9 &amp; 11 &amp; -21 &amp; 63 &amp; -252\\&#10;70 &amp; -69 &amp; 141 &amp; -421 &amp; 1684\\&#10;-575 &amp; 575 &amp; -1149 &amp; 3451 &amp; -13801\\&#10;3891 &amp; -3891 &amp; 7782 &amp; -23345 &amp; 93365\\&#10;1024 &amp; -1025 &amp; 2048 &amp; -6144 &amp; 24572&#10;\end{array}\right]&#10;\]&#10;&#10;&#10;\noindent is particularly interesting. Apply the function \texttt{eigb} to A:&#10;&#10;\lstset{&#10;basicstyle=\footnotesize&#10;}&#10;\begin{lstlisting}&#10;&gt;&gt; A = gallery(5);&#10;&gt;&gt; eigb(A)&#10;&#10;ans =&#10;  0.021860170045529 + 0.015660137292070i&#10;  0.021860170045529 - 0.015660137292070i&#10; -0.008136735236891 + 0.025992813783568i&#10; -0.008136735236891 - 0.025992813783568i&#10; -0.027446869619491 + 0.000000000000000i&#10;\end{lstlisting}&#10;&#10;&#10;\end{document}"/>
  <p:tag name="IGUANATEXSIZE" val="20"/>
  <p:tag name="IGUANATEXCURSOR" val="39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46.75"/>
  <p:tag name="ORIGINALWIDTH" val="4300.5"/>
  <p:tag name="LATEXADDIN" val="\documentclass{article}&#10;\usepackage{amsmath}&#10;\usepackage{listings}&#10;\pagestyle{empty}&#10;\begin{document}&#10;&#10;\noindent All the eigenvalues but one are complex; however, the characteristic&#10;equation of \emph{A }is $p\left(\lambda\right)=\lambda^{5}$, so in&#10;fact all its eigenvalues are 0. To explain the results, compute the&#10;condition nmbers of the eigenvalues.&#10;&#10;\lstset{&#10;basicstyle=\footnotesize&#10;}&#10;\begin{lstlisting}&#10;&gt;&gt; eigcond(A)&#10;&#10;ans =&#10;   1.0e+10 *&#10;&#10;   2.196851076143216&#10;   2.146816343479836&#10;   2.146816260054680&#10;   2.068763020180955&#10;   2.068762702670772&#10;\end{lstlisting}&#10;&#10;\noindent All the eigenvalues of A are ill-conditioned, so the failure of \texttt{eigb}&#10;is not unexpected. The MATLAB function \texttt{eig} fails as well.&#10;&#10;&#10;&#10;\end{document}"/>
  <p:tag name="IGUANATEXSIZE" val="20"/>
  <p:tag name="IGUANATEXCURSOR" val="57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77.75"/>
  <p:tag name="ORIGINALWIDTH" val="4907.25"/>
  <p:tag name="LATEXADDIN" val="\documentclass{article}&#10;\usepackage{amsmath}&#10;\usepackage{listings}&#10;\pagestyle{empty}&#10;\begin{document}&#10;&#10;\noindent MATLAB finds the rank of a matrix by computing the SVD and determining&#10;the number of singular values larger than the default tolerance \textbf{max(size(A)){*}eps(norm(A))}.&#10;As we have shown, the computation of singular values is well-conditioned.&#10;The following sequence computes the singular values using \texttt{singvals}.&#10;Since all the eigenvalues of $A$ are 0, $A$ is not invertible, so&#10;it must have at least one zero singular value, and the last computed&#10;singular value is approximately $8.713\times10^{-14}$.&#10;&#10;\lstset{&#10;basicstyle=\footnotesize&#10;}&#10;\begin{lstlisting}&#10;&gt;&gt; A = gallery(5);&#10;&gt;&gt; rank(A)&#10;&#10;ans =&#10;     4&#10;&#10;&gt;&gt; S = singvals(A,1.0e-15);&#10;&gt;&gt; S(5)&#10;&#10;ans =&#10;     8.713452466443371e-14&#10;&#10;&gt;&gt; max(size(A))*eps(norm(A))&#10;&#10;ans =&#10;     7.275957614183426e-11&#10;\end{lstlisting}Because \texttt{S(5)} is less than max(size(A)){*}eps(norm(A)), the&#10;rank is determined to be four.&#10;&#10;&#10;\end{document}"/>
  <p:tag name="IGUANATEXSIZE" val="20"/>
  <p:tag name="IGUANATEXCURSOR" val="9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9.25"/>
  <p:tag name="ORIGINALWIDTH" val="1778.25"/>
  <p:tag name="LATEXADDIN" val="\documentclass{article}&#10;\usepackage{amsmath}&#10;\pagestyle{empty}&#10;\begin{document}&#10;&#10;\[&#10;\frac{c^{2}-s^{2}}{cs}=\frac{\sum_{k=1}^{n}a_{kj}^{2}-\sum_{k=1}^{n}a_{ki}^{2}}{\sum_{k=1}^{n}a_{ki}a_{kj}}.&#10;\]&#10;&#10;&#10;\end{document}"/>
  <p:tag name="IGUANATEXSIZE" val="20"/>
  <p:tag name="IGUANATEXCURSOR" val="1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2.5"/>
  <p:tag name="ORIGINALWIDTH" val="3430.5"/>
  <p:tag name="LATEXADDIN" val="\documentclass{article}&#10;\usepackage{amsmath}&#10;\pagestyle{empty}&#10;\begin{document}&#10;&#10;\begin{table}[H]&#10;\noindent \begin{centering}&#10;\begin{tabular}{|c|}&#10;\hline &#10;$\tau=\frac{1}{2}\frac{\sum_{k=1}^{n}a_{kj}^{2}-\sum_{k=1}^{n}a_{ki}^{2}}{\sum_{k=1}^{n}a_{ki}a_{kj}}$\tabularnewline&#10;\hline &#10;$t=\left\{ \begin{array}{cc}&#10;\frac{1}{\tau+\sqrt{\tau^{2}+1}} &amp; \tau\geq0\\&#10;\frac{-1}{-\tau+\sqrt{\tau^{2}+1}} &amp; \tau&lt;0&#10;\end{array}\right)$\tabularnewline&#10;\hline &#10;$c=\frac{1}{\sqrt{1+t^{2}}}$\tabularnewline&#10;\hline &#10;$s=ct$\tabularnewline&#10;\hline &#10;\end{tabular}&#10;\par\end{centering}&#10;&#10;\protect\caption{Computation of c, s for the One-Sided Jacobi Method}&#10;\end{table}&#10;&#10;&#10;\end{document}"/>
  <p:tag name="IGUANATEXSIZE" val="20"/>
  <p:tag name="IGUANATEXCURSOR" val="62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5"/>
  <p:tag name="ORIGINALWIDTH" val="99"/>
  <p:tag name="LATEXADDIN" val="\documentclass{article}&#10;\usepackage{amsmath}&#10;\pagestyle{empty}&#10;\begin{document}&#10;&#10;$\overline{U}$&#10;&#10;&#10;\end{document}"/>
  <p:tag name="IGUANATEXSIZE" val="20"/>
  <p:tag name="IGUANATEXCURSOR" val="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069.5"/>
  <p:tag name="LATEXADDIN" val="\documentclass{article}&#10;\usepackage{amsmath}&#10;\pagestyle{empty}&#10;\begin{document}&#10;&#10;\[&#10;AJ_{1}J_{2}J_{3}\cdots J_{k}=\overline{U}.&#10;\]&#10;&#10;&#10;\end{document}"/>
  <p:tag name="IGUANATEXSIZE" val="20"/>
  <p:tag name="IGUANATEXCURSOR" val="12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749</Words>
  <Application>Microsoft Macintosh PowerPoint</Application>
  <PresentationFormat>On-screen Show (4:3)</PresentationFormat>
  <Paragraphs>72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Introduction</vt:lpstr>
      <vt:lpstr>One-Sided Jacobi Method</vt:lpstr>
      <vt:lpstr>One-Sided Jacobi Method</vt:lpstr>
      <vt:lpstr>One-Sided Jacobi Method</vt:lpstr>
      <vt:lpstr>One-Sided Jacobi Method</vt:lpstr>
      <vt:lpstr>One-Sided Jacobi Method</vt:lpstr>
      <vt:lpstr>One-Sided Jacobi Method</vt:lpstr>
      <vt:lpstr>One-Sided Jacobi Method</vt:lpstr>
      <vt:lpstr>One-Sided Jacobi Method</vt:lpstr>
      <vt:lpstr>The One-Sided Jacobi Algorithm</vt:lpstr>
      <vt:lpstr>The One-Sided Jacobi Algorithm</vt:lpstr>
      <vt:lpstr>One-Sided Jacobi</vt:lpstr>
      <vt:lpstr>One-Sided Jacobi (continued)</vt:lpstr>
      <vt:lpstr>One-Sided Jacobi (continued)</vt:lpstr>
      <vt:lpstr>One-Sided Jacobi (continued)</vt:lpstr>
      <vt:lpstr>One-Sided Jacobi (continued)</vt:lpstr>
      <vt:lpstr>One-Sided Jacobi (concluded)</vt:lpstr>
      <vt:lpstr>Example 1</vt:lpstr>
      <vt:lpstr>Example 1</vt:lpstr>
      <vt:lpstr>Transforming a Matrix to Upper Bidiagonal Form</vt:lpstr>
      <vt:lpstr>Transforming a Matrix to Upper Bidiagonal Form</vt:lpstr>
      <vt:lpstr>Transforming a Matrix to Upper Bidiagonal Form</vt:lpstr>
      <vt:lpstr>Transforming a Matrix to Upper Bidiagonal Form</vt:lpstr>
      <vt:lpstr>Algorithm bidiag</vt:lpstr>
      <vt:lpstr>Reduction of a Matrix to Upper Bidiagonal Form 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Demmel and Kahan Zero-shift QR Downward Sweep Algorithm</vt:lpstr>
      <vt:lpstr>Algorithm singvals</vt:lpstr>
      <vt:lpstr>Demmel and Kahan Zero-shift QR Downward Sweep</vt:lpstr>
      <vt:lpstr>Demmel and Kahan Zero-shift QR Downward Sweep</vt:lpstr>
      <vt:lpstr>Demmel and Kahan Zero-shift QR Downward Sweep</vt:lpstr>
      <vt:lpstr>Example 2</vt:lpstr>
      <vt:lpstr>Example 2</vt:lpstr>
      <vt:lpstr>Example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Singular Value Decomposition</dc:title>
  <dc:creator>William Ford</dc:creator>
  <cp:lastModifiedBy>William Ford</cp:lastModifiedBy>
  <cp:revision>83</cp:revision>
  <dcterms:created xsi:type="dcterms:W3CDTF">2015-01-15T23:24:46Z</dcterms:created>
  <dcterms:modified xsi:type="dcterms:W3CDTF">2015-02-05T04:35:44Z</dcterms:modified>
</cp:coreProperties>
</file>